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metadata" ContentType="application/binary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86" r:id="rId6"/>
    <p:sldMasterId id="2147483724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</p:sldIdLst>
  <p:sldSz cy="5143500" cx="9144000"/>
  <p:notesSz cx="6858000" cy="9144000"/>
  <p:embeddedFontLst>
    <p:embeddedFont>
      <p:font typeface="Playfair Display"/>
      <p:regular r:id="rId40"/>
      <p:bold r:id="rId41"/>
      <p:italic r:id="rId42"/>
      <p:boldItalic r:id="rId43"/>
    </p:embeddedFont>
    <p:embeddedFont>
      <p:font typeface="Helvetica Neue"/>
      <p:regular r:id="rId44"/>
      <p:bold r:id="rId45"/>
      <p:italic r:id="rId46"/>
      <p:boldItalic r:id="rId47"/>
    </p:embeddedFont>
    <p:embeddedFont>
      <p:font typeface="Inter Tight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52" roundtripDataSignature="AMtx7mj6iNKQDdTWXHRkvu/yQxTEaYbY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57F9B7B-F58C-4F56-8BD9-8B907FFBC10D}">
  <a:tblStyle styleId="{C57F9B7B-F58C-4F56-8BD9-8B907FFBC1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39" Type="http://schemas.openxmlformats.org/officeDocument/2006/relationships/slide" Target="slides/slide31.xml"/><Relationship Id="rId26" Type="http://schemas.openxmlformats.org/officeDocument/2006/relationships/slide" Target="slides/slide1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42" Type="http://schemas.openxmlformats.org/officeDocument/2006/relationships/font" Target="fonts/PlayfairDisplay-italic.fntdata"/><Relationship Id="rId47" Type="http://schemas.openxmlformats.org/officeDocument/2006/relationships/font" Target="fonts/HelveticaNeue-boldItalic.fntdata"/><Relationship Id="rId34" Type="http://schemas.openxmlformats.org/officeDocument/2006/relationships/slide" Target="slides/slide26.xml"/><Relationship Id="rId21" Type="http://schemas.openxmlformats.org/officeDocument/2006/relationships/slide" Target="slides/slide13.xml"/><Relationship Id="rId50" Type="http://schemas.openxmlformats.org/officeDocument/2006/relationships/font" Target="fonts/InterTight-italic.fntdata"/><Relationship Id="rId55" Type="http://schemas.openxmlformats.org/officeDocument/2006/relationships/customXml" Target="../customXml/item3.xml"/><Relationship Id="rId7" Type="http://schemas.openxmlformats.org/officeDocument/2006/relationships/slideMaster" Target="slideMasters/slideMaster3.xml"/><Relationship Id="rId2" Type="http://schemas.openxmlformats.org/officeDocument/2006/relationships/viewProps" Target="viewProps.xml"/><Relationship Id="rId29" Type="http://schemas.openxmlformats.org/officeDocument/2006/relationships/slide" Target="slides/slide21.xml"/><Relationship Id="rId16" Type="http://schemas.openxmlformats.org/officeDocument/2006/relationships/slide" Target="slides/slide8.xml"/><Relationship Id="rId40" Type="http://schemas.openxmlformats.org/officeDocument/2006/relationships/font" Target="fonts/PlayfairDisplay-regular.fntdata"/><Relationship Id="rId45" Type="http://schemas.openxmlformats.org/officeDocument/2006/relationships/font" Target="fonts/HelveticaNeue-bold.fntdata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24" Type="http://schemas.openxmlformats.org/officeDocument/2006/relationships/slide" Target="slides/slide16.xml"/><Relationship Id="rId11" Type="http://schemas.openxmlformats.org/officeDocument/2006/relationships/slide" Target="slides/slide3.xml"/><Relationship Id="rId53" Type="http://schemas.openxmlformats.org/officeDocument/2006/relationships/customXml" Target="../customXml/item1.xml"/><Relationship Id="rId5" Type="http://schemas.openxmlformats.org/officeDocument/2006/relationships/slideMaster" Target="slideMasters/slideMaster1.xml"/><Relationship Id="rId44" Type="http://schemas.openxmlformats.org/officeDocument/2006/relationships/font" Target="fonts/HelveticaNeue-regular.fntdata"/><Relationship Id="rId31" Type="http://schemas.openxmlformats.org/officeDocument/2006/relationships/slide" Target="slides/slide23.xml"/><Relationship Id="rId52" Type="http://customschemas.google.com/relationships/presentationmetadata" Target="metadata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3" Type="http://schemas.openxmlformats.org/officeDocument/2006/relationships/font" Target="fonts/PlayfairDisplay-boldItalic.fntdata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font" Target="fonts/InterTight-regular.fntdata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14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51" Type="http://schemas.openxmlformats.org/officeDocument/2006/relationships/font" Target="fonts/InterTight-boldItalic.fntdata"/><Relationship Id="rId3" Type="http://schemas.openxmlformats.org/officeDocument/2006/relationships/presProps" Target="presProps.xml"/><Relationship Id="rId46" Type="http://schemas.openxmlformats.org/officeDocument/2006/relationships/font" Target="fonts/HelveticaNeue-italic.fntdata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25" Type="http://schemas.openxmlformats.org/officeDocument/2006/relationships/slide" Target="slides/slide1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41" Type="http://schemas.openxmlformats.org/officeDocument/2006/relationships/font" Target="fonts/PlayfairDisplay-bold.fntdata"/><Relationship Id="rId20" Type="http://schemas.openxmlformats.org/officeDocument/2006/relationships/slide" Target="slides/slide12.xml"/><Relationship Id="rId54" Type="http://schemas.openxmlformats.org/officeDocument/2006/relationships/customXml" Target="../customXml/item2.xml"/><Relationship Id="rId1" Type="http://schemas.openxmlformats.org/officeDocument/2006/relationships/theme" Target="theme/theme4.xml"/><Relationship Id="rId6" Type="http://schemas.openxmlformats.org/officeDocument/2006/relationships/slideMaster" Target="slideMasters/slideMaster2.xml"/><Relationship Id="rId49" Type="http://schemas.openxmlformats.org/officeDocument/2006/relationships/font" Target="fonts/InterTight-bold.fntdata"/><Relationship Id="rId36" Type="http://schemas.openxmlformats.org/officeDocument/2006/relationships/slide" Target="slides/slide28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15" Type="http://schemas.openxmlformats.org/officeDocument/2006/relationships/slide" Target="slides/slide7.xml"/></Relationships>
</file>

<file path=ppt/media/image2.png>
</file>

<file path=ppt/media/image22.png>
</file>

<file path=ppt/media/image23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" name="Google Shape;40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f816879a1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g1f816879a1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f817031cb8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0" name="Google Shape;550;g1f817031cb8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ff54d32de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g1ff54d32de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2f05e696e6a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9" name="Google Shape;629;g2f05e696e6a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ff54d32de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5" name="Google Shape;635;g1ff54d32de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f816879a1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1" name="Google Shape;641;g1f816879a1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f816879a1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1" name="Google Shape;651;g1f816879a1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1f816879a1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5" name="Google Shape;665;g1f816879a1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1ff54d32de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5" name="Google Shape;675;g1ff54d32de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cdb5430bfc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cdb5430bfc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d8b4dd8c8c_1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2d8b4dd8c8c_1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1ff54d32de0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8" name="Google Shape;698;g1ff54d32de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ff54d32de0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1" name="Google Shape;711;g1ff54d32de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1ff54d32de0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4" name="Google Shape;724;g1ff54d32de0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ff54d32de0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7" name="Google Shape;737;g1ff54d32de0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1f816879a1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4" name="Google Shape;754;g1f816879a1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1ff54d32de0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5" name="Google Shape;765;g1ff54d32de0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ff54d32de0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0" name="Google Shape;780;g1ff54d32de0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1f816879a16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6" name="Google Shape;796;g1f816879a16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1f816879a16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2" name="Google Shape;802;g1f816879a16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f816879a16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5" name="Google Shape;845;g1f816879a16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2ce33065504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7" name="Google Shape;857;g2ce33065504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cdb5430bfc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3" name="Google Shape;863;g2cdb5430bfc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cdb5430bfc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g2cdb5430bfc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d2785f5803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g2d2785f5803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f816879a1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" name="Google Shape;438;g1f816879a1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d035497e2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2d035497e2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f816879a16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4" name="Google Shape;474;g1f816879a1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d035497e2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g2d035497e2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5" name="Google Shape;45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d8b4dd8c8c_1_232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g2d8b4dd8c8c_1_23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4" name="Google Shape;364;g2d8b4dd8c8c_1_2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d8b4dd8c8c_1_236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g2d8b4dd8c8c_1_23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8" name="Google Shape;368;g2d8b4dd8c8c_1_2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d8b4dd8c8c_1_24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g2d8b4dd8c8c_1_24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72" name="Google Shape;372;g2d8b4dd8c8c_1_2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d8b4dd8c8c_1_244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g2d8b4dd8c8c_1_24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76" name="Google Shape;376;g2d8b4dd8c8c_1_2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d8b4dd8c8c_1_24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79" name="Google Shape;379;g2d8b4dd8c8c_1_24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80" name="Google Shape;380;g2d8b4dd8c8c_1_2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d8b4dd8c8c_1_25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83" name="Google Shape;383;g2d8b4dd8c8c_1_25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84" name="Google Shape;384;g2d8b4dd8c8c_1_2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d8b4dd8c8c_1_25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87" name="Google Shape;387;g2d8b4dd8c8c_1_256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88" name="Google Shape;388;g2d8b4dd8c8c_1_2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8b4dd8c8c_1_260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1" name="Google Shape;391;g2d8b4dd8c8c_1_26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92" name="Google Shape;392;g2d8b4dd8c8c_1_2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d8b4dd8c8c_1_264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5" name="Google Shape;395;g2d8b4dd8c8c_1_2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96" name="Google Shape;396;g2d8b4dd8c8c_1_2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d8b4dd8c8c_1_2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99" name="Google Shape;399;g2d8b4dd8c8c_1_26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00" name="Google Shape;400;g2d8b4dd8c8c_1_2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8" name="Google Shape;4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d8b4dd8c8c_1_27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03" name="Google Shape;403;g2d8b4dd8c8c_1_2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d8b4dd8c8c_1_27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06" name="Google Shape;406;g2d8b4dd8c8c_1_2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1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51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58" name="Google Shape;58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2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" name="Google Shape;61;p52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62" name="Google Shape;6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6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" name="Google Shape;10;p36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1" name="Google Shape;11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65" name="Google Shape;65;p5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66" name="Google Shape;66;p5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7" name="Google Shape;6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4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0" name="Google Shape;70;p54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1" name="Google Shape;71;p5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2" name="Google Shape;72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5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5" name="Google Shape;75;p5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6" name="Google Shape;76;p55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77" name="Google Shape;77;p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8" name="Google Shape;78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6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" name="Google Shape;81;p56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2" name="Google Shape;82;p56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3" name="Google Shape;83;p5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4" name="Google Shape;84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7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5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8" name="Google Shape;88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5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2" name="Google Shape;92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5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6" name="Google Shape;9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6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0" name="Google Shape;100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1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6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4" name="Google Shape;104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2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6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8" name="Google Shape;108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4" name="Google Shape;1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3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11" name="Google Shape;111;p6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12" name="Google Shape;11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5" name="Google Shape;115;p64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16" name="Google Shape;116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9" name="Google Shape;119;p65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20" name="Google Shape;120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6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3" name="Google Shape;123;p6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4" name="Google Shape;124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7" name="Google Shape;127;p6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8" name="Google Shape;128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31" name="Google Shape;131;p6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2" name="Google Shape;132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5" name="Google Shape;135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8" name="Google Shape;138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g2f05e696e6a_0_1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f05e696e6a_0_14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44" name="Google Shape;144;g2f05e696e6a_0_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f05e696e6a_0_1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8" name="Google Shape;18;p3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9" name="Google Shape;19;p3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" name="Google Shape;20;p3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" name="Google Shape;21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f05e696e6a_0_151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8" name="Google Shape;148;g2f05e696e6a_0_151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49" name="Google Shape;149;g2f05e696e6a_0_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f05e696e6a_0_1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52" name="Google Shape;152;g2f05e696e6a_0_155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53" name="Google Shape;153;g2f05e696e6a_0_1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05e696e6a_0_159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6" name="Google Shape;156;g2f05e696e6a_0_159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57" name="Google Shape;157;g2f05e696e6a_0_159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58" name="Google Shape;158;g2f05e696e6a_0_15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59" name="Google Shape;159;g2f05e696e6a_0_1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f05e696e6a_0_165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g2f05e696e6a_0_16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63" name="Google Shape;163;g2f05e696e6a_0_1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f05e696e6a_0_16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g2f05e696e6a_0_16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67" name="Google Shape;167;g2f05e696e6a_0_1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f05e696e6a_0_17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70" name="Google Shape;170;g2f05e696e6a_0_17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71" name="Google Shape;171;g2f05e696e6a_0_17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72" name="Google Shape;172;g2f05e696e6a_0_1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f05e696e6a_0_17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75" name="Google Shape;175;g2f05e696e6a_0_17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76" name="Google Shape;176;g2f05e696e6a_0_1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f05e696e6a_0_18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79" name="Google Shape;179;g2f05e696e6a_0_1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f05e696e6a_0_18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82" name="Google Shape;182;g2f05e696e6a_0_1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4" name="Google Shape;24;p37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5" name="Google Shape;25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f05e696e6a_0_194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1" name="Google Shape;191;g2f05e696e6a_0_194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92" name="Google Shape;192;g2f05e696e6a_0_1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05e696e6a_0_198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95" name="Google Shape;195;g2f05e696e6a_0_198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196" name="Google Shape;196;g2f05e696e6a_0_1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f05e696e6a_0_20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199" name="Google Shape;199;g2f05e696e6a_0_202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0" name="Google Shape;200;g2f05e696e6a_0_20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1" name="Google Shape;201;g2f05e696e6a_0_2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f05e696e6a_0_207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4" name="Google Shape;204;g2f05e696e6a_0_207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05" name="Google Shape;205;g2f05e696e6a_0_20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6" name="Google Shape;206;g2f05e696e6a_0_2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f05e696e6a_0_212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9" name="Google Shape;209;g2f05e696e6a_0_21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0" name="Google Shape;210;g2f05e696e6a_0_212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1" name="Google Shape;211;g2f05e696e6a_0_21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2" name="Google Shape;212;g2f05e696e6a_0_2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9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" name="Google Shape;29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f05e696e6a_0_21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15" name="Google Shape;215;g2f05e696e6a_0_21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6" name="Google Shape;216;g2f05e696e6a_0_21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17" name="Google Shape;217;g2f05e696e6a_0_21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8" name="Google Shape;218;g2f05e696e6a_0_2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f05e696e6a_0_224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g2f05e696e6a_0_22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22" name="Google Shape;222;g2f05e696e6a_0_2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f05e696e6a_0_22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g2f05e696e6a_0_22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26" name="Google Shape;226;g2f05e696e6a_0_2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dark">
  <p:cSld name="TITLE_1_1_5_1">
    <p:bg>
      <p:bgPr>
        <a:solidFill>
          <a:srgbClr val="242385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f05e696e6a_0_232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g2f05e696e6a_0_23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0" name="Google Shape;230;g2f05e696e6a_0_2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">
  <p:cSld name="TITLE_1_1_4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f05e696e6a_0_236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g2f05e696e6a_0_23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4" name="Google Shape;234;g2f05e696e6a_0_2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lue">
  <p:cSld name="TITLE_1_1_4_2">
    <p:bg>
      <p:bgPr>
        <a:solidFill>
          <a:srgbClr val="5370E7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f05e696e6a_0_240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g2f05e696e6a_0_24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38" name="Google Shape;238;g2f05e696e6a_0_2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dark">
  <p:cSld name="TITLE_1_1_4_1">
    <p:bg>
      <p:bgPr>
        <a:solidFill>
          <a:srgbClr val="242385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f05e696e6a_0_244"/>
          <p:cNvSpPr/>
          <p:nvPr>
            <p:ph idx="2" type="pic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g2f05e696e6a_0_24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42" name="Google Shape;242;g2f05e696e6a_0_2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purple">
  <p:cSld name="TITLE_1_1_3">
    <p:bg>
      <p:bgPr>
        <a:solidFill>
          <a:srgbClr val="BE9BF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f05e696e6a_0_24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000000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45" name="Google Shape;245;g2f05e696e6a_0_24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46" name="Google Shape;246;g2f05e696e6a_0_2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White">
  <p:cSld name="TITLE_1_1_3_1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05e696e6a_0_25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49" name="Google Shape;249;g2f05e696e6a_0_25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50" name="Google Shape;250;g2f05e696e6a_0_2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blue">
  <p:cSld name="TITLE_1_1_3_1_1_1">
    <p:bg>
      <p:bgPr>
        <a:solidFill>
          <a:srgbClr val="5370E7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f05e696e6a_0_25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53" name="Google Shape;253;g2f05e696e6a_0_256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54" name="Google Shape;254;g2f05e696e6a_0_2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0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4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3" name="Google Shape;3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hite">
  <p:cSld name="TITLE_1_1_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f05e696e6a_0_260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57" name="Google Shape;257;g2f05e696e6a_0_26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58" name="Google Shape;258;g2f05e696e6a_0_2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purple">
  <p:cSld name="TITLE_1_1_2_1">
    <p:bg>
      <p:bgPr>
        <a:solidFill>
          <a:srgbClr val="BE9BFF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f05e696e6a_0_264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61" name="Google Shape;261;g2f05e696e6a_0_26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2" name="Google Shape;262;g2f05e696e6a_0_2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blue">
  <p:cSld name="TITLE_1_1_2_1_1_1">
    <p:bg>
      <p:bgPr>
        <a:solidFill>
          <a:srgbClr val="5370E7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f05e696e6a_0_26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65" name="Google Shape;265;g2f05e696e6a_0_268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6" name="Google Shape;266;g2f05e696e6a_0_2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purple">
  <p:cSld name="TITLE_1_1_1_1">
    <p:bg>
      <p:bgPr>
        <a:solidFill>
          <a:srgbClr val="BE9B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f05e696e6a_0_27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69" name="Google Shape;269;g2f05e696e6a_0_2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blue">
  <p:cSld name="TITLE_1_1_1_1_1">
    <p:bg>
      <p:bgPr>
        <a:solidFill>
          <a:srgbClr val="5370E7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f05e696e6a_0_27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72" name="Google Shape;272;g2f05e696e6a_0_2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1_3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g2d8b4dd8c8c_1_1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lack">
  <p:cSld name="TITLE_1_2_1_1">
    <p:bg>
      <p:bgPr>
        <a:solidFill>
          <a:srgbClr val="BE9BFF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d8b4dd8c8c_1_147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78" name="Google Shape;278;g2d8b4dd8c8c_1_147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279" name="Google Shape;279;g2d8b4dd8c8c_1_1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white">
  <p:cSld name="TITLE_1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d8b4dd8c8c_1_15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82" name="Google Shape;282;g2d8b4dd8c8c_1_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0" y="4777027"/>
            <a:ext cx="1641801" cy="17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g2d8b4dd8c8c_1_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">
  <p:cSld name="TITLE_1_1_6_2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d8b4dd8c8c_1_155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6" name="Google Shape;286;g2d8b4dd8c8c_1_155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87" name="Google Shape;287;g2d8b4dd8c8c_1_155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288" name="Google Shape;288;g2d8b4dd8c8c_1_15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89" name="Google Shape;289;g2d8b4dd8c8c_1_1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dark">
  <p:cSld name="TITLE_1_1_2_1_1">
    <p:bg>
      <p:bgPr>
        <a:solidFill>
          <a:srgbClr val="242385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d8b4dd8c8c_1_16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92" name="Google Shape;292;g2d8b4dd8c8c_1_161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b="1" i="0" sz="5000" u="none" cap="none" strike="noStrike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3" name="Google Shape;293;g2d8b4dd8c8c_1_1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1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6" name="Google Shape;36;p41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7" name="Google Shape;37;p4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8" name="Google Shape;38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purple">
  <p:cSld name="TITLE_1_1_4_3">
    <p:bg>
      <p:bgPr>
        <a:solidFill>
          <a:srgbClr val="BE9BFF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d8b4dd8c8c_1_165"/>
          <p:cNvSpPr/>
          <p:nvPr>
            <p:ph idx="2" type="pic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296" name="Google Shape;296;g2d8b4dd8c8c_1_16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97" name="Google Shape;297;g2d8b4dd8c8c_1_1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blue">
  <p:cSld name="TITLE_1_1_5_1_1">
    <p:bg>
      <p:bgPr>
        <a:solidFill>
          <a:srgbClr val="5370E7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d8b4dd8c8c_1_169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00" name="Google Shape;300;g2d8b4dd8c8c_1_16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01" name="Google Shape;301;g2d8b4dd8c8c_1_1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dark">
  <p:cSld name="TITLE_1_1_6_1_1">
    <p:bg>
      <p:bgPr>
        <a:solidFill>
          <a:srgbClr val="242385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d8b4dd8c8c_1_173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04" name="Google Shape;304;g2d8b4dd8c8c_1_173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05" name="Google Shape;305;g2d8b4dd8c8c_1_17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06" name="Google Shape;306;g2d8b4dd8c8c_1_1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d8b4dd8c8c_1_17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09" name="Google Shape;309;g2d8b4dd8c8c_1_178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10" name="Google Shape;310;g2d8b4dd8c8c_1_1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light 1">
  <p:cSld name="TITLE_1_1_7">
    <p:bg>
      <p:bgPr>
        <a:solidFill>
          <a:srgbClr val="FAF5FF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d8b4dd8c8c_1_18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13" name="Google Shape;313;g2d8b4dd8c8c_1_1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lio Dark">
  <p:cSld name="TITLE_1_1_1">
    <p:bg>
      <p:bgPr>
        <a:solidFill>
          <a:srgbClr val="242385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d8b4dd8c8c_1_18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16" name="Google Shape;316;g2d8b4dd8c8c_1_1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 type="title">
  <p:cSld name="TITLE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">
  <p:cSld name="TITLE_1_3_1_1">
    <p:bg>
      <p:bgPr>
        <a:solidFill>
          <a:srgbClr val="BE9BFF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ight">
  <p:cSld name="TITLE_1_3_1_1_1">
    <p:bg>
      <p:bgPr>
        <a:solidFill>
          <a:srgbClr val="FAF5FF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TITLE_1_3_1_1_1_1">
    <p:bg>
      <p:bgPr>
        <a:solidFill>
          <a:schemeClr val="lt1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dark">
  <p:cSld name="TITLE_1_1_3_1_1">
    <p:bg>
      <p:bgPr>
        <a:solidFill>
          <a:srgbClr val="242385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1" name="Google Shape;41;p42"/>
          <p:cNvSpPr txBox="1"/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b="0" i="0" sz="100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42" name="Google Shape;42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TITLE_1_3_1_1_1_1_1">
    <p:bg>
      <p:bgPr>
        <a:solidFill>
          <a:srgbClr val="242385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lue">
  <p:cSld name="TITLE_1_3_1_1_1_1_1_1">
    <p:bg>
      <p:bgPr>
        <a:solidFill>
          <a:srgbClr val="5370E7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hite">
  <p:cSld name="TITLE_1_2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d8b4dd8c8c_1_194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b="1" i="0" sz="7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5" name="Google Shape;325;g2d8b4dd8c8c_1_194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26" name="Google Shape;326;g2d8b4dd8c8c_1_1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Yellow">
  <p:cSld name="TITLE_1_2_1">
    <p:bg>
      <p:bgPr>
        <a:solidFill>
          <a:srgbClr val="5370E7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d8b4dd8c8c_1_198"/>
          <p:cNvSpPr txBox="1"/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b="1" i="0" sz="7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b="1" i="0" sz="7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29" name="Google Shape;329;g2d8b4dd8c8c_1_198"/>
          <p:cNvSpPr txBox="1"/>
          <p:nvPr>
            <p:ph idx="2" type="title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0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b="1" i="0" sz="10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pic>
        <p:nvPicPr>
          <p:cNvPr id="330" name="Google Shape;330;g2d8b4dd8c8c_1_19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">
  <p:cSld name="TITLE_1_1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d8b4dd8c8c_1_20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3" name="Google Shape;333;g2d8b4dd8c8c_1_202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4" name="Google Shape;334;g2d8b4dd8c8c_1_20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35" name="Google Shape;335;g2d8b4dd8c8c_1_2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copy 2">
  <p:cSld name="TITLE_1_1_6_1">
    <p:bg>
      <p:bgPr>
        <a:solidFill>
          <a:srgbClr val="BE9BFF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d8b4dd8c8c_1_207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8" name="Google Shape;338;g2d8b4dd8c8c_1_207"/>
          <p:cNvSpPr txBox="1"/>
          <p:nvPr>
            <p:ph idx="1" type="body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39" name="Google Shape;339;g2d8b4dd8c8c_1_20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40" name="Google Shape;340;g2d8b4dd8c8c_1_2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2">
  <p:cSld name="TITLE_1_1_6_2_1">
    <p:bg>
      <p:bgPr>
        <a:solidFill>
          <a:srgbClr val="BE9BFF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d8b4dd8c8c_1_212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b="1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3" name="Google Shape;343;g2d8b4dd8c8c_1_212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b="1" i="0" sz="3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 i="0" sz="14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44" name="Google Shape;344;g2d8b4dd8c8c_1_212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45" name="Google Shape;345;g2d8b4dd8c8c_1_21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46" name="Google Shape;346;g2d8b4dd8c8c_1_2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+ + Subhead + copy dark">
  <p:cSld name="TITLE_1_1_6_2_1_1">
    <p:bg>
      <p:bgPr>
        <a:solidFill>
          <a:srgbClr val="242385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d8b4dd8c8c_1_218"/>
          <p:cNvSpPr txBox="1"/>
          <p:nvPr>
            <p:ph idx="1" type="subTitle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b="1" i="0" sz="1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  <a:defRPr b="1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49" name="Google Shape;349;g2d8b4dd8c8c_1_218"/>
          <p:cNvSpPr txBox="1"/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b="1" i="0" sz="3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 i="0" sz="14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50" name="Google Shape;350;g2d8b4dd8c8c_1_218"/>
          <p:cNvSpPr txBox="1"/>
          <p:nvPr>
            <p:ph idx="2" type="body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238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238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238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238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238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238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b="0" i="0" sz="15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351" name="Google Shape;351;g2d8b4dd8c8c_1_21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52" name="Google Shape;352;g2d8b4dd8c8c_1_2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purple">
  <p:cSld name="TITLE_1_1_5">
    <p:bg>
      <p:bgPr>
        <a:solidFill>
          <a:srgbClr val="BE9BFF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d8b4dd8c8c_1_224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5" name="Google Shape;355;g2d8b4dd8c8c_1_22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56" name="Google Shape;356;g2d8b4dd8c8c_1_2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small white">
  <p:cSld name="TITLE_1_1_5_2">
    <p:bg>
      <p:bgPr>
        <a:solidFill>
          <a:schemeClr val="lt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d8b4dd8c8c_1_228"/>
          <p:cNvSpPr/>
          <p:nvPr>
            <p:ph idx="2" type="pic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g2d8b4dd8c8c_1_22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b="0" i="0" sz="700" u="none" cap="none" strike="noStrike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0" name="Google Shape;360;g2d8b4dd8c8c_1_2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4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5.xml"/><Relationship Id="rId27" Type="http://schemas.openxmlformats.org/officeDocument/2006/relationships/slideLayout" Target="../slideLayouts/slideLayout64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29" Type="http://schemas.openxmlformats.org/officeDocument/2006/relationships/slideLayout" Target="../slideLayouts/slideLayout66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50.xml"/><Relationship Id="rId35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49.xml"/><Relationship Id="rId3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52.xml"/><Relationship Id="rId37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94.xml"/><Relationship Id="rId22" Type="http://schemas.openxmlformats.org/officeDocument/2006/relationships/slideLayout" Target="../slideLayouts/slideLayout96.xml"/><Relationship Id="rId21" Type="http://schemas.openxmlformats.org/officeDocument/2006/relationships/slideLayout" Target="../slideLayouts/slideLayout95.xml"/><Relationship Id="rId24" Type="http://schemas.openxmlformats.org/officeDocument/2006/relationships/slideLayout" Target="../slideLayouts/slideLayout98.xml"/><Relationship Id="rId23" Type="http://schemas.openxmlformats.org/officeDocument/2006/relationships/slideLayout" Target="../slideLayouts/slideLayout97.xml"/><Relationship Id="rId1" Type="http://schemas.openxmlformats.org/officeDocument/2006/relationships/slideLayout" Target="../slideLayouts/slideLayout75.xml"/><Relationship Id="rId2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26" Type="http://schemas.openxmlformats.org/officeDocument/2006/relationships/slideLayout" Target="../slideLayouts/slideLayout100.xml"/><Relationship Id="rId25" Type="http://schemas.openxmlformats.org/officeDocument/2006/relationships/slideLayout" Target="../slideLayouts/slideLayout99.xml"/><Relationship Id="rId28" Type="http://schemas.openxmlformats.org/officeDocument/2006/relationships/slideLayout" Target="../slideLayouts/slideLayout102.xml"/><Relationship Id="rId27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0.xml"/><Relationship Id="rId29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81.xml"/><Relationship Id="rId8" Type="http://schemas.openxmlformats.org/officeDocument/2006/relationships/slideLayout" Target="../slideLayouts/slideLayout82.xml"/><Relationship Id="rId31" Type="http://schemas.openxmlformats.org/officeDocument/2006/relationships/slideLayout" Target="../slideLayouts/slideLayout105.xml"/><Relationship Id="rId30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85.xml"/><Relationship Id="rId33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84.xml"/><Relationship Id="rId32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87.xml"/><Relationship Id="rId35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86.xml"/><Relationship Id="rId34" Type="http://schemas.openxmlformats.org/officeDocument/2006/relationships/slideLayout" Target="../slideLayouts/slideLayout108.xml"/><Relationship Id="rId15" Type="http://schemas.openxmlformats.org/officeDocument/2006/relationships/slideLayout" Target="../slideLayouts/slideLayout89.xml"/><Relationship Id="rId37" Type="http://schemas.openxmlformats.org/officeDocument/2006/relationships/slideLayout" Target="../slideLayouts/slideLayout111.xml"/><Relationship Id="rId14" Type="http://schemas.openxmlformats.org/officeDocument/2006/relationships/slideLayout" Target="../slideLayouts/slideLayout88.xml"/><Relationship Id="rId36" Type="http://schemas.openxmlformats.org/officeDocument/2006/relationships/slideLayout" Target="../slideLayouts/slideLayout110.xml"/><Relationship Id="rId17" Type="http://schemas.openxmlformats.org/officeDocument/2006/relationships/slideLayout" Target="../slideLayouts/slideLayout91.xml"/><Relationship Id="rId16" Type="http://schemas.openxmlformats.org/officeDocument/2006/relationships/slideLayout" Target="../slideLayouts/slideLayout90.xml"/><Relationship Id="rId38" Type="http://schemas.openxmlformats.org/officeDocument/2006/relationships/theme" Target="../theme/theme3.xml"/><Relationship Id="rId19" Type="http://schemas.openxmlformats.org/officeDocument/2006/relationships/slideLayout" Target="../slideLayouts/slideLayout93.xml"/><Relationship Id="rId18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  <p:sldLayoutId id="2147483715" r:id="rId29"/>
    <p:sldLayoutId id="2147483716" r:id="rId30"/>
    <p:sldLayoutId id="2147483717" r:id="rId31"/>
    <p:sldLayoutId id="2147483718" r:id="rId32"/>
    <p:sldLayoutId id="2147483719" r:id="rId33"/>
    <p:sldLayoutId id="2147483720" r:id="rId34"/>
    <p:sldLayoutId id="2147483721" r:id="rId35"/>
    <p:sldLayoutId id="2147483722" r:id="rId36"/>
    <p:sldLayoutId id="2147483723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  <p:sldLayoutId id="2147483742" r:id="rId18"/>
    <p:sldLayoutId id="2147483743" r:id="rId19"/>
    <p:sldLayoutId id="2147483744" r:id="rId20"/>
    <p:sldLayoutId id="2147483745" r:id="rId21"/>
    <p:sldLayoutId id="2147483746" r:id="rId22"/>
    <p:sldLayoutId id="2147483747" r:id="rId23"/>
    <p:sldLayoutId id="2147483748" r:id="rId24"/>
    <p:sldLayoutId id="2147483749" r:id="rId25"/>
    <p:sldLayoutId id="2147483750" r:id="rId26"/>
    <p:sldLayoutId id="2147483751" r:id="rId27"/>
    <p:sldLayoutId id="2147483752" r:id="rId28"/>
    <p:sldLayoutId id="2147483753" r:id="rId29"/>
    <p:sldLayoutId id="2147483754" r:id="rId30"/>
    <p:sldLayoutId id="2147483755" r:id="rId31"/>
    <p:sldLayoutId id="2147483756" r:id="rId32"/>
    <p:sldLayoutId id="2147483757" r:id="rId33"/>
    <p:sldLayoutId id="2147483758" r:id="rId34"/>
    <p:sldLayoutId id="2147483759" r:id="rId35"/>
    <p:sldLayoutId id="2147483760" r:id="rId36"/>
    <p:sldLayoutId id="2147483761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30.png"/><Relationship Id="rId5" Type="http://schemas.openxmlformats.org/officeDocument/2006/relationships/image" Target="../media/image3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Relationship Id="rId5" Type="http://schemas.openxmlformats.org/officeDocument/2006/relationships/image" Target="../media/image34.png"/><Relationship Id="rId6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Relationship Id="rId4" Type="http://schemas.openxmlformats.org/officeDocument/2006/relationships/hyperlink" Target="https://www.ncbi.nlm.nih.gov/pmc/articles/PMC8722762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Relationship Id="rId4" Type="http://schemas.openxmlformats.org/officeDocument/2006/relationships/hyperlink" Target="https://scikit-learn.org/stable/modules/generated/sklearn.neighbors.KNeighborsClassifier.html" TargetMode="External"/><Relationship Id="rId5" Type="http://schemas.openxmlformats.org/officeDocument/2006/relationships/image" Target="../media/image32.png"/><Relationship Id="rId6" Type="http://schemas.openxmlformats.org/officeDocument/2006/relationships/image" Target="../media/image29.png"/><Relationship Id="rId7" Type="http://schemas.openxmlformats.org/officeDocument/2006/relationships/hyperlink" Target="https://scikit-learn.org/stable/auto_examples/neighbors/plot_regression.html#sphx-glr-auto-examples-neighbors-plot-regression-py" TargetMode="External"/><Relationship Id="rId8" Type="http://schemas.openxmlformats.org/officeDocument/2006/relationships/hyperlink" Target="https://scikit-learn.org/stable/auto_examples/neighbors/plot_classification.html#sphx-glr-auto-examples-neighbors-plot-classification-py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Relationship Id="rId4" Type="http://schemas.openxmlformats.org/officeDocument/2006/relationships/hyperlink" Target="https://scikit-learn.org/stable/auto_examples/neighbors/plot_regression.html#sphx-glr-auto-examples-neighbors-plot-regression-py" TargetMode="External"/><Relationship Id="rId5" Type="http://schemas.openxmlformats.org/officeDocument/2006/relationships/hyperlink" Target="https://scikit-learn.org/stable/auto_examples/neighbors/plot_classification.html#sphx-glr-auto-examples-neighbors-plot-classification-py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Relationship Id="rId4" Type="http://schemas.openxmlformats.org/officeDocument/2006/relationships/image" Target="../media/image36.png"/><Relationship Id="rId5" Type="http://schemas.openxmlformats.org/officeDocument/2006/relationships/image" Target="../media/image2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9300" y="3752000"/>
            <a:ext cx="5286627" cy="108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g1f816879a16_0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1f816879a16_0_52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What model types can we use?</a:t>
            </a:r>
            <a:endParaRPr/>
          </a:p>
        </p:txBody>
      </p:sp>
      <p:sp>
        <p:nvSpPr>
          <p:cNvPr id="499" name="Google Shape;499;g1f816879a16_0_52"/>
          <p:cNvSpPr txBox="1"/>
          <p:nvPr/>
        </p:nvSpPr>
        <p:spPr>
          <a:xfrm>
            <a:off x="521150" y="1149900"/>
            <a:ext cx="40509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What sort of models can we leverage?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Linear models (Tabular)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Tree based models (Tabular)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Neural networks  (Tabular + Sequence)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Tabular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Resistance genes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Kmers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Sequence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Gene sequences (mutations)</a:t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00" name="Google Shape;500;g1f816879a16_0_52"/>
          <p:cNvSpPr/>
          <p:nvPr/>
        </p:nvSpPr>
        <p:spPr>
          <a:xfrm>
            <a:off x="6132328" y="1522181"/>
            <a:ext cx="631740" cy="63174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</a:rPr>
              <a:t>Model</a:t>
            </a:r>
            <a:endParaRPr b="1" sz="800">
              <a:solidFill>
                <a:srgbClr val="FFFFFF"/>
              </a:solidFill>
            </a:endParaRPr>
          </a:p>
        </p:txBody>
      </p:sp>
      <p:pic>
        <p:nvPicPr>
          <p:cNvPr id="501" name="Google Shape;501;g1f816879a16_0_52"/>
          <p:cNvPicPr preferRelativeResize="0"/>
          <p:nvPr/>
        </p:nvPicPr>
        <p:blipFill rotWithShape="1">
          <a:blip r:embed="rId4">
            <a:alphaModFix/>
          </a:blip>
          <a:srcRect b="16846" l="12565" r="17312" t="0"/>
          <a:stretch/>
        </p:blipFill>
        <p:spPr>
          <a:xfrm>
            <a:off x="5170663" y="1506906"/>
            <a:ext cx="558612" cy="662443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g1f816879a16_0_52"/>
          <p:cNvSpPr txBox="1"/>
          <p:nvPr/>
        </p:nvSpPr>
        <p:spPr>
          <a:xfrm>
            <a:off x="5269131" y="1290757"/>
            <a:ext cx="525518" cy="16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Data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503" name="Google Shape;503;g1f816879a16_0_52"/>
          <p:cNvSpPr/>
          <p:nvPr/>
        </p:nvSpPr>
        <p:spPr>
          <a:xfrm>
            <a:off x="8034873" y="1522258"/>
            <a:ext cx="212976" cy="63174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sp>
        <p:nvSpPr>
          <p:cNvPr id="504" name="Google Shape;504;g1f816879a16_0_52"/>
          <p:cNvSpPr/>
          <p:nvPr/>
        </p:nvSpPr>
        <p:spPr>
          <a:xfrm>
            <a:off x="7167129" y="1522258"/>
            <a:ext cx="212976" cy="63174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cxnSp>
        <p:nvCxnSpPr>
          <p:cNvPr id="505" name="Google Shape;505;g1f816879a16_0_52"/>
          <p:cNvCxnSpPr>
            <a:stCxn id="501" idx="3"/>
            <a:endCxn id="500" idx="1"/>
          </p:cNvCxnSpPr>
          <p:nvPr/>
        </p:nvCxnSpPr>
        <p:spPr>
          <a:xfrm>
            <a:off x="5729275" y="1838127"/>
            <a:ext cx="403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6" name="Google Shape;506;g1f816879a16_0_52"/>
          <p:cNvCxnSpPr>
            <a:stCxn id="500" idx="3"/>
            <a:endCxn id="504" idx="1"/>
          </p:cNvCxnSpPr>
          <p:nvPr/>
        </p:nvCxnSpPr>
        <p:spPr>
          <a:xfrm>
            <a:off x="6764068" y="1838051"/>
            <a:ext cx="403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7" name="Google Shape;507;g1f816879a16_0_52"/>
          <p:cNvCxnSpPr/>
          <p:nvPr/>
        </p:nvCxnSpPr>
        <p:spPr>
          <a:xfrm>
            <a:off x="7530992" y="1832581"/>
            <a:ext cx="353008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08" name="Google Shape;508;g1f816879a16_0_52"/>
          <p:cNvSpPr txBox="1"/>
          <p:nvPr/>
        </p:nvSpPr>
        <p:spPr>
          <a:xfrm>
            <a:off x="6916501" y="1312550"/>
            <a:ext cx="769376" cy="1442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Prediction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509" name="Google Shape;509;g1f816879a16_0_52"/>
          <p:cNvSpPr txBox="1"/>
          <p:nvPr/>
        </p:nvSpPr>
        <p:spPr>
          <a:xfrm>
            <a:off x="7784224" y="1312550"/>
            <a:ext cx="834600" cy="1442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True Labels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510" name="Google Shape;510;g1f816879a16_0_52"/>
          <p:cNvSpPr txBox="1"/>
          <p:nvPr/>
        </p:nvSpPr>
        <p:spPr>
          <a:xfrm>
            <a:off x="7572123" y="1764961"/>
            <a:ext cx="270746" cy="2129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b="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11" name="Google Shape;511;g1f816879a16_0_52"/>
          <p:cNvCxnSpPr/>
          <p:nvPr/>
        </p:nvCxnSpPr>
        <p:spPr>
          <a:xfrm rot="10800000">
            <a:off x="5192733" y="3033234"/>
            <a:ext cx="114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g1f816879a16_0_52"/>
          <p:cNvCxnSpPr/>
          <p:nvPr/>
        </p:nvCxnSpPr>
        <p:spPr>
          <a:xfrm>
            <a:off x="5200923" y="3033234"/>
            <a:ext cx="0" cy="64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3" name="Google Shape;513;g1f816879a16_0_52"/>
          <p:cNvCxnSpPr/>
          <p:nvPr/>
        </p:nvCxnSpPr>
        <p:spPr>
          <a:xfrm>
            <a:off x="5209132" y="3665351"/>
            <a:ext cx="1068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g1f816879a16_0_52"/>
          <p:cNvCxnSpPr/>
          <p:nvPr/>
        </p:nvCxnSpPr>
        <p:spPr>
          <a:xfrm>
            <a:off x="5882513" y="3673493"/>
            <a:ext cx="114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5" name="Google Shape;515;g1f816879a16_0_52"/>
          <p:cNvCxnSpPr/>
          <p:nvPr/>
        </p:nvCxnSpPr>
        <p:spPr>
          <a:xfrm rot="10800000">
            <a:off x="5989223" y="3033293"/>
            <a:ext cx="0" cy="64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6" name="Google Shape;516;g1f816879a16_0_52"/>
          <p:cNvCxnSpPr/>
          <p:nvPr/>
        </p:nvCxnSpPr>
        <p:spPr>
          <a:xfrm rot="10800000">
            <a:off x="5874214" y="3041376"/>
            <a:ext cx="1068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7" name="Google Shape;517;g1f816879a16_0_52"/>
          <p:cNvCxnSpPr/>
          <p:nvPr/>
        </p:nvCxnSpPr>
        <p:spPr>
          <a:xfrm rot="10800000">
            <a:off x="6079090" y="3033234"/>
            <a:ext cx="114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g1f816879a16_0_52"/>
          <p:cNvCxnSpPr/>
          <p:nvPr/>
        </p:nvCxnSpPr>
        <p:spPr>
          <a:xfrm>
            <a:off x="6087281" y="3033234"/>
            <a:ext cx="0" cy="64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g1f816879a16_0_52"/>
          <p:cNvCxnSpPr/>
          <p:nvPr/>
        </p:nvCxnSpPr>
        <p:spPr>
          <a:xfrm>
            <a:off x="6095489" y="3665351"/>
            <a:ext cx="1068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g1f816879a16_0_52"/>
          <p:cNvCxnSpPr/>
          <p:nvPr/>
        </p:nvCxnSpPr>
        <p:spPr>
          <a:xfrm>
            <a:off x="6295531" y="3673493"/>
            <a:ext cx="114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g1f816879a16_0_52"/>
          <p:cNvCxnSpPr/>
          <p:nvPr/>
        </p:nvCxnSpPr>
        <p:spPr>
          <a:xfrm rot="10800000">
            <a:off x="6402241" y="3033293"/>
            <a:ext cx="0" cy="64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g1f816879a16_0_52"/>
          <p:cNvCxnSpPr/>
          <p:nvPr/>
        </p:nvCxnSpPr>
        <p:spPr>
          <a:xfrm rot="10800000">
            <a:off x="6287233" y="3041376"/>
            <a:ext cx="1068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g1f816879a16_0_52"/>
          <p:cNvCxnSpPr/>
          <p:nvPr/>
        </p:nvCxnSpPr>
        <p:spPr>
          <a:xfrm rot="10800000">
            <a:off x="6958149" y="3033234"/>
            <a:ext cx="114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g1f816879a16_0_52"/>
          <p:cNvCxnSpPr/>
          <p:nvPr/>
        </p:nvCxnSpPr>
        <p:spPr>
          <a:xfrm>
            <a:off x="6966339" y="3033234"/>
            <a:ext cx="0" cy="64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g1f816879a16_0_52"/>
          <p:cNvCxnSpPr/>
          <p:nvPr/>
        </p:nvCxnSpPr>
        <p:spPr>
          <a:xfrm>
            <a:off x="6974548" y="3665351"/>
            <a:ext cx="1068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g1f816879a16_0_52"/>
          <p:cNvCxnSpPr/>
          <p:nvPr/>
        </p:nvCxnSpPr>
        <p:spPr>
          <a:xfrm>
            <a:off x="7174590" y="3673493"/>
            <a:ext cx="114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g1f816879a16_0_52"/>
          <p:cNvCxnSpPr/>
          <p:nvPr/>
        </p:nvCxnSpPr>
        <p:spPr>
          <a:xfrm rot="10800000">
            <a:off x="7281300" y="3033293"/>
            <a:ext cx="0" cy="64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g1f816879a16_0_52"/>
          <p:cNvCxnSpPr/>
          <p:nvPr/>
        </p:nvCxnSpPr>
        <p:spPr>
          <a:xfrm rot="10800000">
            <a:off x="7166291" y="3041376"/>
            <a:ext cx="1068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g1f816879a16_0_52"/>
          <p:cNvCxnSpPr/>
          <p:nvPr/>
        </p:nvCxnSpPr>
        <p:spPr>
          <a:xfrm rot="10800000">
            <a:off x="7943917" y="3033234"/>
            <a:ext cx="114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g1f816879a16_0_52"/>
          <p:cNvCxnSpPr/>
          <p:nvPr/>
        </p:nvCxnSpPr>
        <p:spPr>
          <a:xfrm>
            <a:off x="7952107" y="3033234"/>
            <a:ext cx="0" cy="64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g1f816879a16_0_52"/>
          <p:cNvCxnSpPr/>
          <p:nvPr/>
        </p:nvCxnSpPr>
        <p:spPr>
          <a:xfrm>
            <a:off x="7960316" y="3665351"/>
            <a:ext cx="1068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2" name="Google Shape;532;g1f816879a16_0_52"/>
          <p:cNvCxnSpPr/>
          <p:nvPr/>
        </p:nvCxnSpPr>
        <p:spPr>
          <a:xfrm>
            <a:off x="8160358" y="3673493"/>
            <a:ext cx="114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3" name="Google Shape;533;g1f816879a16_0_52"/>
          <p:cNvCxnSpPr/>
          <p:nvPr/>
        </p:nvCxnSpPr>
        <p:spPr>
          <a:xfrm rot="10800000">
            <a:off x="8267068" y="3033293"/>
            <a:ext cx="0" cy="64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g1f816879a16_0_52"/>
          <p:cNvCxnSpPr/>
          <p:nvPr/>
        </p:nvCxnSpPr>
        <p:spPr>
          <a:xfrm>
            <a:off x="7463372" y="3321240"/>
            <a:ext cx="353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35" name="Google Shape;535;g1f816879a16_0_52"/>
          <p:cNvSpPr txBox="1"/>
          <p:nvPr/>
        </p:nvSpPr>
        <p:spPr>
          <a:xfrm>
            <a:off x="7504503" y="3253620"/>
            <a:ext cx="270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b="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536" name="Google Shape;536;g1f816879a16_0_52"/>
          <p:cNvCxnSpPr/>
          <p:nvPr/>
        </p:nvCxnSpPr>
        <p:spPr>
          <a:xfrm rot="10800000">
            <a:off x="8152059" y="3041376"/>
            <a:ext cx="1068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7" name="Google Shape;537;g1f816879a16_0_52"/>
          <p:cNvSpPr txBox="1"/>
          <p:nvPr/>
        </p:nvSpPr>
        <p:spPr>
          <a:xfrm>
            <a:off x="6548917" y="3118247"/>
            <a:ext cx="270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=</a:t>
            </a:r>
            <a:endParaRPr b="1" sz="20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38" name="Google Shape;538;g1f816879a16_0_52"/>
          <p:cNvSpPr txBox="1"/>
          <p:nvPr/>
        </p:nvSpPr>
        <p:spPr>
          <a:xfrm>
            <a:off x="5162880" y="2968898"/>
            <a:ext cx="834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x11, x12, ..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x21, x22, ..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39" name="Google Shape;539;g1f816879a16_0_52"/>
          <p:cNvSpPr txBox="1"/>
          <p:nvPr/>
        </p:nvSpPr>
        <p:spPr>
          <a:xfrm>
            <a:off x="6109497" y="2968900"/>
            <a:ext cx="353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w1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w2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0" name="Google Shape;540;g1f816879a16_0_52"/>
          <p:cNvSpPr txBox="1"/>
          <p:nvPr/>
        </p:nvSpPr>
        <p:spPr>
          <a:xfrm>
            <a:off x="6969013" y="2968898"/>
            <a:ext cx="345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y’1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y’2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1" name="Google Shape;541;g1f816879a16_0_52"/>
          <p:cNvSpPr txBox="1"/>
          <p:nvPr/>
        </p:nvSpPr>
        <p:spPr>
          <a:xfrm>
            <a:off x="7974225" y="2968900"/>
            <a:ext cx="345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y1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y2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..</a:t>
            </a:r>
            <a:endParaRPr sz="7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2" name="Google Shape;542;g1f816879a16_0_52"/>
          <p:cNvSpPr txBox="1"/>
          <p:nvPr/>
        </p:nvSpPr>
        <p:spPr>
          <a:xfrm>
            <a:off x="5800625" y="985650"/>
            <a:ext cx="29457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ML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Model Structure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43" name="Google Shape;543;g1f816879a16_0_52"/>
          <p:cNvSpPr txBox="1"/>
          <p:nvPr/>
        </p:nvSpPr>
        <p:spPr>
          <a:xfrm>
            <a:off x="4901450" y="4123050"/>
            <a:ext cx="16137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matrix</a:t>
            </a:r>
            <a:endParaRPr/>
          </a:p>
        </p:txBody>
      </p:sp>
      <p:sp>
        <p:nvSpPr>
          <p:cNvPr id="544" name="Google Shape;544;g1f816879a16_0_52"/>
          <p:cNvSpPr txBox="1"/>
          <p:nvPr/>
        </p:nvSpPr>
        <p:spPr>
          <a:xfrm>
            <a:off x="5813350" y="4657225"/>
            <a:ext cx="14046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Weights</a:t>
            </a:r>
            <a:endParaRPr/>
          </a:p>
        </p:txBody>
      </p:sp>
      <p:sp>
        <p:nvSpPr>
          <p:cNvPr id="545" name="Google Shape;545;g1f816879a16_0_52"/>
          <p:cNvSpPr txBox="1"/>
          <p:nvPr/>
        </p:nvSpPr>
        <p:spPr>
          <a:xfrm>
            <a:off x="5877363" y="2573575"/>
            <a:ext cx="16137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Model</a:t>
            </a:r>
            <a:endParaRPr/>
          </a:p>
        </p:txBody>
      </p:sp>
      <p:cxnSp>
        <p:nvCxnSpPr>
          <p:cNvPr id="546" name="Google Shape;546;g1f816879a16_0_52"/>
          <p:cNvCxnSpPr>
            <a:stCxn id="543" idx="0"/>
          </p:cNvCxnSpPr>
          <p:nvPr/>
        </p:nvCxnSpPr>
        <p:spPr>
          <a:xfrm rot="10800000">
            <a:off x="5608400" y="3750750"/>
            <a:ext cx="99900" cy="37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" name="Google Shape;547;g1f816879a16_0_52"/>
          <p:cNvCxnSpPr/>
          <p:nvPr/>
        </p:nvCxnSpPr>
        <p:spPr>
          <a:xfrm rot="10800000">
            <a:off x="6297850" y="3739525"/>
            <a:ext cx="217800" cy="91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g1f817031cb8_0_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g1f817031cb8_0_127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What model types can we use?</a:t>
            </a:r>
            <a:endParaRPr/>
          </a:p>
        </p:txBody>
      </p:sp>
      <p:sp>
        <p:nvSpPr>
          <p:cNvPr id="554" name="Google Shape;554;g1f817031cb8_0_127"/>
          <p:cNvSpPr txBox="1"/>
          <p:nvPr/>
        </p:nvSpPr>
        <p:spPr>
          <a:xfrm>
            <a:off x="521150" y="1149900"/>
            <a:ext cx="40509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What sort of models can we leverage?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Linear models (Tabular)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Tree based models (Tabular)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Neural networks  (Tabular + Sequence)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Tabular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Resistance genes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Kmers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Sequence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Gene sequences (mutations)</a:t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55" name="Google Shape;555;g1f817031cb8_0_127"/>
          <p:cNvSpPr/>
          <p:nvPr/>
        </p:nvSpPr>
        <p:spPr>
          <a:xfrm>
            <a:off x="6132328" y="1522181"/>
            <a:ext cx="631740" cy="63174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</a:rPr>
              <a:t>Model</a:t>
            </a:r>
            <a:endParaRPr b="1" sz="800">
              <a:solidFill>
                <a:srgbClr val="FFFFFF"/>
              </a:solidFill>
            </a:endParaRPr>
          </a:p>
        </p:txBody>
      </p:sp>
      <p:pic>
        <p:nvPicPr>
          <p:cNvPr id="556" name="Google Shape;556;g1f817031cb8_0_127"/>
          <p:cNvPicPr preferRelativeResize="0"/>
          <p:nvPr/>
        </p:nvPicPr>
        <p:blipFill rotWithShape="1">
          <a:blip r:embed="rId4">
            <a:alphaModFix/>
          </a:blip>
          <a:srcRect b="16846" l="12565" r="17312" t="0"/>
          <a:stretch/>
        </p:blipFill>
        <p:spPr>
          <a:xfrm>
            <a:off x="5170663" y="1506906"/>
            <a:ext cx="558612" cy="662443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g1f817031cb8_0_127"/>
          <p:cNvSpPr txBox="1"/>
          <p:nvPr/>
        </p:nvSpPr>
        <p:spPr>
          <a:xfrm>
            <a:off x="5269131" y="1290757"/>
            <a:ext cx="525518" cy="16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Data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558" name="Google Shape;558;g1f817031cb8_0_127"/>
          <p:cNvSpPr/>
          <p:nvPr/>
        </p:nvSpPr>
        <p:spPr>
          <a:xfrm>
            <a:off x="8034873" y="1522258"/>
            <a:ext cx="212976" cy="63174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sp>
        <p:nvSpPr>
          <p:cNvPr id="559" name="Google Shape;559;g1f817031cb8_0_127"/>
          <p:cNvSpPr/>
          <p:nvPr/>
        </p:nvSpPr>
        <p:spPr>
          <a:xfrm>
            <a:off x="7167129" y="1522258"/>
            <a:ext cx="212976" cy="63174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cxnSp>
        <p:nvCxnSpPr>
          <p:cNvPr id="560" name="Google Shape;560;g1f817031cb8_0_127"/>
          <p:cNvCxnSpPr>
            <a:stCxn id="556" idx="3"/>
            <a:endCxn id="555" idx="1"/>
          </p:cNvCxnSpPr>
          <p:nvPr/>
        </p:nvCxnSpPr>
        <p:spPr>
          <a:xfrm>
            <a:off x="5729275" y="1838127"/>
            <a:ext cx="403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1" name="Google Shape;561;g1f817031cb8_0_127"/>
          <p:cNvCxnSpPr>
            <a:stCxn id="555" idx="3"/>
            <a:endCxn id="559" idx="1"/>
          </p:cNvCxnSpPr>
          <p:nvPr/>
        </p:nvCxnSpPr>
        <p:spPr>
          <a:xfrm>
            <a:off x="6764068" y="1838051"/>
            <a:ext cx="403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2" name="Google Shape;562;g1f817031cb8_0_127"/>
          <p:cNvCxnSpPr/>
          <p:nvPr/>
        </p:nvCxnSpPr>
        <p:spPr>
          <a:xfrm>
            <a:off x="7530992" y="1832581"/>
            <a:ext cx="353008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563" name="Google Shape;563;g1f817031cb8_0_127"/>
          <p:cNvSpPr txBox="1"/>
          <p:nvPr/>
        </p:nvSpPr>
        <p:spPr>
          <a:xfrm>
            <a:off x="6916501" y="1312550"/>
            <a:ext cx="769376" cy="1442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Prediction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564" name="Google Shape;564;g1f817031cb8_0_127"/>
          <p:cNvSpPr txBox="1"/>
          <p:nvPr/>
        </p:nvSpPr>
        <p:spPr>
          <a:xfrm>
            <a:off x="7784224" y="1312550"/>
            <a:ext cx="834600" cy="1442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True Labels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565" name="Google Shape;565;g1f817031cb8_0_127"/>
          <p:cNvSpPr txBox="1"/>
          <p:nvPr/>
        </p:nvSpPr>
        <p:spPr>
          <a:xfrm>
            <a:off x="7572123" y="1764961"/>
            <a:ext cx="270746" cy="2129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b="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66" name="Google Shape;566;g1f817031cb8_0_127"/>
          <p:cNvSpPr txBox="1"/>
          <p:nvPr/>
        </p:nvSpPr>
        <p:spPr>
          <a:xfrm>
            <a:off x="5800625" y="985650"/>
            <a:ext cx="29457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ML Model Structure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67" name="Google Shape;567;g1f817031cb8_0_127"/>
          <p:cNvSpPr txBox="1"/>
          <p:nvPr/>
        </p:nvSpPr>
        <p:spPr>
          <a:xfrm>
            <a:off x="5800625" y="2625900"/>
            <a:ext cx="29457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Tree Based Models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68" name="Google Shape;568;g1f817031cb8_0_127"/>
          <p:cNvSpPr/>
          <p:nvPr/>
        </p:nvSpPr>
        <p:spPr>
          <a:xfrm>
            <a:off x="6534125" y="3138225"/>
            <a:ext cx="166800" cy="16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g1f817031cb8_0_127"/>
          <p:cNvSpPr/>
          <p:nvPr/>
        </p:nvSpPr>
        <p:spPr>
          <a:xfrm>
            <a:off x="6132475" y="3528550"/>
            <a:ext cx="166800" cy="16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g1f817031cb8_0_127"/>
          <p:cNvSpPr/>
          <p:nvPr/>
        </p:nvSpPr>
        <p:spPr>
          <a:xfrm>
            <a:off x="6916500" y="3528550"/>
            <a:ext cx="166800" cy="16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g1f817031cb8_0_127"/>
          <p:cNvSpPr/>
          <p:nvPr/>
        </p:nvSpPr>
        <p:spPr>
          <a:xfrm>
            <a:off x="5794650" y="4009500"/>
            <a:ext cx="166800" cy="16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1f817031cb8_0_127"/>
          <p:cNvSpPr/>
          <p:nvPr/>
        </p:nvSpPr>
        <p:spPr>
          <a:xfrm>
            <a:off x="6299275" y="4009500"/>
            <a:ext cx="166800" cy="16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g1f817031cb8_0_127"/>
          <p:cNvSpPr/>
          <p:nvPr/>
        </p:nvSpPr>
        <p:spPr>
          <a:xfrm>
            <a:off x="6700925" y="4009500"/>
            <a:ext cx="166800" cy="16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g1f817031cb8_0_127"/>
          <p:cNvSpPr/>
          <p:nvPr/>
        </p:nvSpPr>
        <p:spPr>
          <a:xfrm>
            <a:off x="7217788" y="4009500"/>
            <a:ext cx="166800" cy="16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5" name="Google Shape;575;g1f817031cb8_0_127"/>
          <p:cNvCxnSpPr>
            <a:stCxn id="568" idx="3"/>
            <a:endCxn id="569" idx="7"/>
          </p:cNvCxnSpPr>
          <p:nvPr/>
        </p:nvCxnSpPr>
        <p:spPr>
          <a:xfrm flipH="1">
            <a:off x="6274752" y="3280598"/>
            <a:ext cx="283800" cy="27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6" name="Google Shape;576;g1f817031cb8_0_127"/>
          <p:cNvCxnSpPr>
            <a:stCxn id="568" idx="5"/>
            <a:endCxn id="570" idx="1"/>
          </p:cNvCxnSpPr>
          <p:nvPr/>
        </p:nvCxnSpPr>
        <p:spPr>
          <a:xfrm>
            <a:off x="6676498" y="3280598"/>
            <a:ext cx="264300" cy="27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7" name="Google Shape;577;g1f817031cb8_0_127"/>
          <p:cNvCxnSpPr>
            <a:stCxn id="569" idx="3"/>
            <a:endCxn id="571" idx="7"/>
          </p:cNvCxnSpPr>
          <p:nvPr/>
        </p:nvCxnSpPr>
        <p:spPr>
          <a:xfrm flipH="1">
            <a:off x="5937002" y="3670923"/>
            <a:ext cx="219900" cy="36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8" name="Google Shape;578;g1f817031cb8_0_127"/>
          <p:cNvCxnSpPr>
            <a:stCxn id="569" idx="5"/>
            <a:endCxn id="572" idx="0"/>
          </p:cNvCxnSpPr>
          <p:nvPr/>
        </p:nvCxnSpPr>
        <p:spPr>
          <a:xfrm>
            <a:off x="6274848" y="3670923"/>
            <a:ext cx="107700" cy="3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9" name="Google Shape;579;g1f817031cb8_0_127"/>
          <p:cNvCxnSpPr>
            <a:stCxn id="570" idx="3"/>
            <a:endCxn id="573" idx="0"/>
          </p:cNvCxnSpPr>
          <p:nvPr/>
        </p:nvCxnSpPr>
        <p:spPr>
          <a:xfrm flipH="1">
            <a:off x="6784327" y="3670923"/>
            <a:ext cx="156600" cy="3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0" name="Google Shape;580;g1f817031cb8_0_127"/>
          <p:cNvCxnSpPr>
            <a:stCxn id="570" idx="5"/>
            <a:endCxn id="574" idx="1"/>
          </p:cNvCxnSpPr>
          <p:nvPr/>
        </p:nvCxnSpPr>
        <p:spPr>
          <a:xfrm>
            <a:off x="7058873" y="3670923"/>
            <a:ext cx="183300" cy="36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ff54d32de0_0_6"/>
          <p:cNvSpPr/>
          <p:nvPr/>
        </p:nvSpPr>
        <p:spPr>
          <a:xfrm>
            <a:off x="6625625" y="3404925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g1ff54d32de0_0_6"/>
          <p:cNvSpPr/>
          <p:nvPr/>
        </p:nvSpPr>
        <p:spPr>
          <a:xfrm>
            <a:off x="6625625" y="3702250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g1ff54d32de0_0_6"/>
          <p:cNvSpPr/>
          <p:nvPr/>
        </p:nvSpPr>
        <p:spPr>
          <a:xfrm>
            <a:off x="6625625" y="4007350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1ff54d32de0_0_6"/>
          <p:cNvSpPr/>
          <p:nvPr/>
        </p:nvSpPr>
        <p:spPr>
          <a:xfrm>
            <a:off x="5922100" y="3293725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g1ff54d32de0_0_6"/>
          <p:cNvSpPr/>
          <p:nvPr/>
        </p:nvSpPr>
        <p:spPr>
          <a:xfrm>
            <a:off x="5922100" y="3591050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g1ff54d32de0_0_6"/>
          <p:cNvSpPr/>
          <p:nvPr/>
        </p:nvSpPr>
        <p:spPr>
          <a:xfrm>
            <a:off x="5922100" y="3896150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g1ff54d32de0_0_6"/>
          <p:cNvSpPr/>
          <p:nvPr/>
        </p:nvSpPr>
        <p:spPr>
          <a:xfrm>
            <a:off x="5922100" y="4201250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2" name="Google Shape;592;g1ff54d32de0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g1ff54d32de0_0_6"/>
          <p:cNvSpPr txBox="1"/>
          <p:nvPr>
            <p:ph type="title"/>
          </p:nvPr>
        </p:nvSpPr>
        <p:spPr>
          <a:xfrm>
            <a:off x="459600" y="442475"/>
            <a:ext cx="6655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What model types can we use?</a:t>
            </a:r>
            <a:endParaRPr/>
          </a:p>
        </p:txBody>
      </p:sp>
      <p:sp>
        <p:nvSpPr>
          <p:cNvPr id="594" name="Google Shape;594;g1ff54d32de0_0_6"/>
          <p:cNvSpPr txBox="1"/>
          <p:nvPr/>
        </p:nvSpPr>
        <p:spPr>
          <a:xfrm>
            <a:off x="521150" y="1149900"/>
            <a:ext cx="4050900" cy="3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What sort of models can we leverage?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Linear models (Tabular)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Tree based models (Tabular)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Neural networks  (Tabular + Sequence)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Tabular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Resistance genes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Kmers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Sequence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Gene sequences (mutations)</a:t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595" name="Google Shape;595;g1ff54d32de0_0_6"/>
          <p:cNvSpPr/>
          <p:nvPr/>
        </p:nvSpPr>
        <p:spPr>
          <a:xfrm>
            <a:off x="6132328" y="1522181"/>
            <a:ext cx="631800" cy="631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FFFF"/>
                </a:solidFill>
              </a:rPr>
              <a:t>Model</a:t>
            </a:r>
            <a:endParaRPr b="1" sz="800">
              <a:solidFill>
                <a:srgbClr val="FFFFFF"/>
              </a:solidFill>
            </a:endParaRPr>
          </a:p>
        </p:txBody>
      </p:sp>
      <p:pic>
        <p:nvPicPr>
          <p:cNvPr id="596" name="Google Shape;596;g1ff54d32de0_0_6"/>
          <p:cNvPicPr preferRelativeResize="0"/>
          <p:nvPr/>
        </p:nvPicPr>
        <p:blipFill rotWithShape="1">
          <a:blip r:embed="rId4">
            <a:alphaModFix/>
          </a:blip>
          <a:srcRect b="16846" l="12565" r="17312" t="0"/>
          <a:stretch/>
        </p:blipFill>
        <p:spPr>
          <a:xfrm>
            <a:off x="5170663" y="1506906"/>
            <a:ext cx="558612" cy="662443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g1ff54d32de0_0_6"/>
          <p:cNvSpPr txBox="1"/>
          <p:nvPr/>
        </p:nvSpPr>
        <p:spPr>
          <a:xfrm>
            <a:off x="5269131" y="1290757"/>
            <a:ext cx="5256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Data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598" name="Google Shape;598;g1ff54d32de0_0_6"/>
          <p:cNvSpPr/>
          <p:nvPr/>
        </p:nvSpPr>
        <p:spPr>
          <a:xfrm>
            <a:off x="8034873" y="1522258"/>
            <a:ext cx="213000" cy="6318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sp>
        <p:nvSpPr>
          <p:cNvPr id="599" name="Google Shape;599;g1ff54d32de0_0_6"/>
          <p:cNvSpPr/>
          <p:nvPr/>
        </p:nvSpPr>
        <p:spPr>
          <a:xfrm>
            <a:off x="7167129" y="1522258"/>
            <a:ext cx="213000" cy="6318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</a:endParaRPr>
          </a:p>
        </p:txBody>
      </p:sp>
      <p:cxnSp>
        <p:nvCxnSpPr>
          <p:cNvPr id="600" name="Google Shape;600;g1ff54d32de0_0_6"/>
          <p:cNvCxnSpPr>
            <a:stCxn id="596" idx="3"/>
            <a:endCxn id="595" idx="1"/>
          </p:cNvCxnSpPr>
          <p:nvPr/>
        </p:nvCxnSpPr>
        <p:spPr>
          <a:xfrm>
            <a:off x="5729275" y="1838127"/>
            <a:ext cx="4032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1" name="Google Shape;601;g1ff54d32de0_0_6"/>
          <p:cNvCxnSpPr>
            <a:stCxn id="595" idx="3"/>
            <a:endCxn id="599" idx="1"/>
          </p:cNvCxnSpPr>
          <p:nvPr/>
        </p:nvCxnSpPr>
        <p:spPr>
          <a:xfrm>
            <a:off x="6764128" y="1838081"/>
            <a:ext cx="402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2" name="Google Shape;602;g1ff54d32de0_0_6"/>
          <p:cNvCxnSpPr/>
          <p:nvPr/>
        </p:nvCxnSpPr>
        <p:spPr>
          <a:xfrm>
            <a:off x="7530992" y="1832581"/>
            <a:ext cx="353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03" name="Google Shape;603;g1ff54d32de0_0_6"/>
          <p:cNvSpPr txBox="1"/>
          <p:nvPr/>
        </p:nvSpPr>
        <p:spPr>
          <a:xfrm>
            <a:off x="6916501" y="1312550"/>
            <a:ext cx="769500" cy="1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Prediction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604" name="Google Shape;604;g1ff54d32de0_0_6"/>
          <p:cNvSpPr txBox="1"/>
          <p:nvPr/>
        </p:nvSpPr>
        <p:spPr>
          <a:xfrm>
            <a:off x="7784224" y="1312550"/>
            <a:ext cx="834600" cy="1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00"/>
                </a:solidFill>
              </a:rPr>
              <a:t>True Labels</a:t>
            </a:r>
            <a:endParaRPr b="1" sz="900">
              <a:solidFill>
                <a:srgbClr val="000000"/>
              </a:solidFill>
            </a:endParaRPr>
          </a:p>
        </p:txBody>
      </p:sp>
      <p:sp>
        <p:nvSpPr>
          <p:cNvPr id="605" name="Google Shape;605;g1ff54d32de0_0_6"/>
          <p:cNvSpPr txBox="1"/>
          <p:nvPr/>
        </p:nvSpPr>
        <p:spPr>
          <a:xfrm>
            <a:off x="7572123" y="1764961"/>
            <a:ext cx="270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?</a:t>
            </a:r>
            <a:endParaRPr b="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06" name="Google Shape;606;g1ff54d32de0_0_6"/>
          <p:cNvSpPr txBox="1"/>
          <p:nvPr/>
        </p:nvSpPr>
        <p:spPr>
          <a:xfrm>
            <a:off x="5800625" y="985650"/>
            <a:ext cx="29457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ML Model Structure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07" name="Google Shape;607;g1ff54d32de0_0_6"/>
          <p:cNvSpPr txBox="1"/>
          <p:nvPr/>
        </p:nvSpPr>
        <p:spPr>
          <a:xfrm>
            <a:off x="5800625" y="2625900"/>
            <a:ext cx="29457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Sequence Based Model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08" name="Google Shape;608;g1ff54d32de0_0_6"/>
          <p:cNvSpPr txBox="1"/>
          <p:nvPr/>
        </p:nvSpPr>
        <p:spPr>
          <a:xfrm rot="5400000">
            <a:off x="3692438" y="4577625"/>
            <a:ext cx="331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9" name="Google Shape;609;g1ff54d32de0_0_6"/>
          <p:cNvSpPr/>
          <p:nvPr/>
        </p:nvSpPr>
        <p:spPr>
          <a:xfrm>
            <a:off x="5973625" y="3345250"/>
            <a:ext cx="158700" cy="30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g1ff54d32de0_0_6"/>
          <p:cNvSpPr/>
          <p:nvPr/>
        </p:nvSpPr>
        <p:spPr>
          <a:xfrm>
            <a:off x="5973625" y="3642575"/>
            <a:ext cx="158700" cy="30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g1ff54d32de0_0_6"/>
          <p:cNvSpPr/>
          <p:nvPr/>
        </p:nvSpPr>
        <p:spPr>
          <a:xfrm>
            <a:off x="5973625" y="3947675"/>
            <a:ext cx="158700" cy="30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g1ff54d32de0_0_6"/>
          <p:cNvSpPr/>
          <p:nvPr/>
        </p:nvSpPr>
        <p:spPr>
          <a:xfrm>
            <a:off x="5973625" y="4252775"/>
            <a:ext cx="158700" cy="30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3" name="Google Shape;613;g1ff54d32de0_0_6"/>
          <p:cNvCxnSpPr/>
          <p:nvPr/>
        </p:nvCxnSpPr>
        <p:spPr>
          <a:xfrm>
            <a:off x="5461400" y="3240975"/>
            <a:ext cx="411300" cy="10200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g1ff54d32de0_0_6"/>
          <p:cNvCxnSpPr/>
          <p:nvPr/>
        </p:nvCxnSpPr>
        <p:spPr>
          <a:xfrm flipH="1" rot="10800000">
            <a:off x="5455225" y="3649000"/>
            <a:ext cx="402000" cy="11460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5" name="Google Shape;615;g1ff54d32de0_0_6"/>
          <p:cNvSpPr/>
          <p:nvPr/>
        </p:nvSpPr>
        <p:spPr>
          <a:xfrm>
            <a:off x="5238750" y="3234800"/>
            <a:ext cx="213000" cy="562800"/>
          </a:xfrm>
          <a:prstGeom prst="rect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g1ff54d32de0_0_6"/>
          <p:cNvSpPr/>
          <p:nvPr/>
        </p:nvSpPr>
        <p:spPr>
          <a:xfrm>
            <a:off x="6664200" y="3446125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g1ff54d32de0_0_6"/>
          <p:cNvSpPr/>
          <p:nvPr/>
        </p:nvSpPr>
        <p:spPr>
          <a:xfrm>
            <a:off x="6664200" y="3743450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g1ff54d32de0_0_6"/>
          <p:cNvSpPr/>
          <p:nvPr/>
        </p:nvSpPr>
        <p:spPr>
          <a:xfrm>
            <a:off x="6664200" y="4048550"/>
            <a:ext cx="158700" cy="30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g1ff54d32de0_0_6"/>
          <p:cNvSpPr/>
          <p:nvPr/>
        </p:nvSpPr>
        <p:spPr>
          <a:xfrm>
            <a:off x="6715725" y="3497650"/>
            <a:ext cx="158700" cy="30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g1ff54d32de0_0_6"/>
          <p:cNvSpPr/>
          <p:nvPr/>
        </p:nvSpPr>
        <p:spPr>
          <a:xfrm>
            <a:off x="6715725" y="3794975"/>
            <a:ext cx="158700" cy="30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g1ff54d32de0_0_6"/>
          <p:cNvSpPr/>
          <p:nvPr/>
        </p:nvSpPr>
        <p:spPr>
          <a:xfrm>
            <a:off x="6715725" y="4100075"/>
            <a:ext cx="158700" cy="30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1ff54d32de0_0_6"/>
          <p:cNvSpPr/>
          <p:nvPr/>
        </p:nvSpPr>
        <p:spPr>
          <a:xfrm>
            <a:off x="7686000" y="3789500"/>
            <a:ext cx="213000" cy="213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3" name="Google Shape;623;g1ff54d32de0_0_6"/>
          <p:cNvCxnSpPr/>
          <p:nvPr/>
        </p:nvCxnSpPr>
        <p:spPr>
          <a:xfrm>
            <a:off x="6153750" y="3937500"/>
            <a:ext cx="510000" cy="15390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g1ff54d32de0_0_6"/>
          <p:cNvCxnSpPr/>
          <p:nvPr/>
        </p:nvCxnSpPr>
        <p:spPr>
          <a:xfrm flipH="1" rot="10800000">
            <a:off x="6161250" y="4410150"/>
            <a:ext cx="502500" cy="15360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5" name="Google Shape;625;g1ff54d32de0_0_6"/>
          <p:cNvSpPr/>
          <p:nvPr/>
        </p:nvSpPr>
        <p:spPr>
          <a:xfrm>
            <a:off x="5958750" y="3933750"/>
            <a:ext cx="191400" cy="631800"/>
          </a:xfrm>
          <a:prstGeom prst="rect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6" name="Google Shape;626;g1ff54d32de0_0_6"/>
          <p:cNvCxnSpPr/>
          <p:nvPr/>
        </p:nvCxnSpPr>
        <p:spPr>
          <a:xfrm>
            <a:off x="7005000" y="3918750"/>
            <a:ext cx="51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370E7"/>
        </a:solid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f05e696e6a_0_139"/>
          <p:cNvSpPr txBox="1"/>
          <p:nvPr/>
        </p:nvSpPr>
        <p:spPr>
          <a:xfrm>
            <a:off x="459600" y="671850"/>
            <a:ext cx="8262000" cy="43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QUIZ TIME  !? </a:t>
            </a:r>
            <a:endParaRPr b="1" sz="75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How can we featurize DNA sequences? </a:t>
            </a:r>
            <a:endParaRPr b="1" sz="33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Convert sequences to tabular counts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Don’t bother, just take it as is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Stitch all the sequences together into a single length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100"/>
              <a:buFont typeface="Inter Tight"/>
              <a:buAutoNum type="alphaLcParenR"/>
            </a:pPr>
            <a:r>
              <a:rPr b="1" lang="en" sz="21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Consult experts to take only the important information</a:t>
            </a:r>
            <a:endParaRPr b="1" sz="21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32" name="Google Shape;632;g2f05e696e6a_0_1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9975" y="4632350"/>
            <a:ext cx="1852052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ff54d32de0_0_68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Feature</a:t>
            </a: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 Options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38" name="Google Shape;638;g1ff54d32de0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Google Shape;643;g1f816879a16_0_1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g1f816879a16_0_120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Gene Presence Absence</a:t>
            </a:r>
            <a:endParaRPr/>
          </a:p>
        </p:txBody>
      </p:sp>
      <p:sp>
        <p:nvSpPr>
          <p:cNvPr id="645" name="Google Shape;645;g1f816879a16_0_120"/>
          <p:cNvSpPr txBox="1"/>
          <p:nvPr/>
        </p:nvSpPr>
        <p:spPr>
          <a:xfrm>
            <a:off x="521150" y="1230375"/>
            <a:ext cx="43431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Simplest and most approachable feature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Minimal processing required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Saw an example of this last week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Tabular approach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Standardize the data into a fixed shape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Need to have a consistent size per sample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Binary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Outcomes will be present vs absent for every possible gene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46" name="Google Shape;646;g1f816879a16_0_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200" y="1343575"/>
            <a:ext cx="4291102" cy="163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g1f816879a16_0_1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8201" y="3107200"/>
            <a:ext cx="4291100" cy="1280852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g1f816879a16_0_120"/>
          <p:cNvSpPr txBox="1"/>
          <p:nvPr/>
        </p:nvSpPr>
        <p:spPr>
          <a:xfrm>
            <a:off x="4648200" y="982450"/>
            <a:ext cx="31812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Data - Gene </a:t>
            </a:r>
            <a:r>
              <a:rPr lang="en"/>
              <a:t>Alignment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3" name="Google Shape;653;g1f816879a16_0_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g1f816879a16_0_77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Gene </a:t>
            </a:r>
            <a:r>
              <a:rPr lang="en"/>
              <a:t>Presence Absence</a:t>
            </a:r>
            <a:endParaRPr/>
          </a:p>
        </p:txBody>
      </p:sp>
      <p:sp>
        <p:nvSpPr>
          <p:cNvPr id="655" name="Google Shape;655;g1f816879a16_0_77"/>
          <p:cNvSpPr txBox="1"/>
          <p:nvPr/>
        </p:nvSpPr>
        <p:spPr>
          <a:xfrm>
            <a:off x="521150" y="1285850"/>
            <a:ext cx="35574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Format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Reshape to a clean binary matrix 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Predicting AMR from genes directly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Loss of a lot of information (sequences, counts)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Correlations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Genes can be very similar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Some genes can appear in all samples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Clustering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Naive subsetting (throw away genes)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Clustering can be used to group genes hierarchically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graphicFrame>
        <p:nvGraphicFramePr>
          <p:cNvPr id="656" name="Google Shape;656;g1f816879a16_0_77"/>
          <p:cNvGraphicFramePr/>
          <p:nvPr/>
        </p:nvGraphicFramePr>
        <p:xfrm>
          <a:off x="5067725" y="1383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{C57F9B7B-F58C-4F56-8BD9-8B907FFBC10D}</a:tableStyleId>
              </a:tblPr>
              <a:tblGrid>
                <a:gridCol w="717250"/>
                <a:gridCol w="643250"/>
                <a:gridCol w="680250"/>
                <a:gridCol w="680250"/>
                <a:gridCol w="680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Gene A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Gene B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Gene C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Gene D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 A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</a:t>
                      </a:r>
                      <a:r>
                        <a:rPr lang="en" sz="900"/>
                        <a:t> B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 C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 D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 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93C47D"/>
                    </a:solidFill>
                  </a:tcPr>
                </a:tc>
              </a:tr>
            </a:tbl>
          </a:graphicData>
        </a:graphic>
      </p:graphicFrame>
      <p:sp>
        <p:nvSpPr>
          <p:cNvPr id="657" name="Google Shape;657;g1f816879a16_0_77"/>
          <p:cNvSpPr txBox="1"/>
          <p:nvPr/>
        </p:nvSpPr>
        <p:spPr>
          <a:xfrm>
            <a:off x="5389475" y="1035725"/>
            <a:ext cx="3079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Presence/Absence Feature Matrix</a:t>
            </a:r>
            <a:endParaRPr/>
          </a:p>
        </p:txBody>
      </p:sp>
      <p:sp>
        <p:nvSpPr>
          <p:cNvPr id="658" name="Google Shape;658;g1f816879a16_0_77"/>
          <p:cNvSpPr txBox="1"/>
          <p:nvPr/>
        </p:nvSpPr>
        <p:spPr>
          <a:xfrm>
            <a:off x="8609400" y="2359050"/>
            <a:ext cx="534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659" name="Google Shape;659;g1f816879a16_0_77"/>
          <p:cNvSpPr txBox="1"/>
          <p:nvPr/>
        </p:nvSpPr>
        <p:spPr>
          <a:xfrm>
            <a:off x="6501050" y="3802675"/>
            <a:ext cx="534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660" name="Google Shape;660;g1f816879a16_0_77"/>
          <p:cNvSpPr txBox="1"/>
          <p:nvPr/>
        </p:nvSpPr>
        <p:spPr>
          <a:xfrm>
            <a:off x="5597525" y="4290875"/>
            <a:ext cx="26634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Identical</a:t>
            </a:r>
            <a:r>
              <a:rPr lang="en" sz="1200"/>
              <a:t> Presence Absence</a:t>
            </a:r>
            <a:endParaRPr sz="1200"/>
          </a:p>
        </p:txBody>
      </p:sp>
      <p:cxnSp>
        <p:nvCxnSpPr>
          <p:cNvPr id="661" name="Google Shape;661;g1f816879a16_0_77"/>
          <p:cNvCxnSpPr/>
          <p:nvPr/>
        </p:nvCxnSpPr>
        <p:spPr>
          <a:xfrm rot="10800000">
            <a:off x="6057150" y="3856300"/>
            <a:ext cx="0" cy="36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2" name="Google Shape;662;g1f816879a16_0_77"/>
          <p:cNvCxnSpPr/>
          <p:nvPr/>
        </p:nvCxnSpPr>
        <p:spPr>
          <a:xfrm rot="10800000">
            <a:off x="7398050" y="3874725"/>
            <a:ext cx="0" cy="36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g1f816879a16_0_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g1f816879a16_0_61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Gene </a:t>
            </a:r>
            <a:r>
              <a:rPr lang="en"/>
              <a:t>Presence Absence</a:t>
            </a:r>
            <a:endParaRPr/>
          </a:p>
        </p:txBody>
      </p:sp>
      <p:sp>
        <p:nvSpPr>
          <p:cNvPr id="669" name="Google Shape;669;g1f816879a16_0_61"/>
          <p:cNvSpPr txBox="1"/>
          <p:nvPr/>
        </p:nvSpPr>
        <p:spPr>
          <a:xfrm>
            <a:off x="521150" y="1285850"/>
            <a:ext cx="3557400" cy="3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Why might Gene presence absence not always work?</a:t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Tight"/>
              <a:buChar char="-"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Weak correlations</a:t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Tight"/>
              <a:buChar char="-"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Genes can be always present (mutations matter)</a:t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Tight"/>
              <a:buChar char="-"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Losing information</a:t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Query vs Ref Gene String</a:t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Tight"/>
              <a:buChar char="-"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Raw data has both query &amp; reference</a:t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Tight"/>
              <a:buChar char="-"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Query = CARD sequencing</a:t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Tight"/>
              <a:buChar char="-"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Reference = Sample genomes</a:t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 Tight"/>
              <a:buChar char="-"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Lower case = difference in nucleotides</a:t>
            </a:r>
            <a:endParaRPr sz="1300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300">
                <a:latin typeface="Inter Tight"/>
                <a:ea typeface="Inter Tight"/>
                <a:cs typeface="Inter Tight"/>
                <a:sym typeface="Inter Tight"/>
              </a:rPr>
              <a:t>Can we capture these sequence differences?</a:t>
            </a:r>
            <a:endParaRPr b="0" i="0" sz="13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70" name="Google Shape;670;g1f816879a16_0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5800" y="2821938"/>
            <a:ext cx="4468524" cy="2234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g1f816879a16_0_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0937" y="1121575"/>
            <a:ext cx="2147512" cy="170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g1f816879a16_0_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93425" y="1121587"/>
            <a:ext cx="2147511" cy="1671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g1ff54d32de0_0_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g1ff54d32de0_0_83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Kmers</a:t>
            </a:r>
            <a:endParaRPr/>
          </a:p>
        </p:txBody>
      </p:sp>
      <p:sp>
        <p:nvSpPr>
          <p:cNvPr id="679" name="Google Shape;679;g1ff54d32de0_0_83"/>
          <p:cNvSpPr txBox="1"/>
          <p:nvPr/>
        </p:nvSpPr>
        <p:spPr>
          <a:xfrm>
            <a:off x="521150" y="1211875"/>
            <a:ext cx="40935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Kmers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is one of the most common approaches for featurizing genomic data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Core concepts: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K = Fixed length representation (parameter)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Wish to capture the nucleotide information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Convert from arbitrary sequences to a fixed shape representation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High K = huge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feature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space, high chance of uniqueness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Low K = small feature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space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, high chance of repetition within genomes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80" name="Google Shape;680;g1ff54d32de0_0_83"/>
          <p:cNvSpPr txBox="1"/>
          <p:nvPr/>
        </p:nvSpPr>
        <p:spPr>
          <a:xfrm>
            <a:off x="4984450" y="1188500"/>
            <a:ext cx="3773100" cy="38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 is a parameter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2-mers: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      16 unique combinations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5-mers: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      1,024 unique combinations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10-mers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      1,048,576 unique combinations</a:t>
            </a:r>
            <a:endParaRPr/>
          </a:p>
        </p:txBody>
      </p:sp>
      <p:sp>
        <p:nvSpPr>
          <p:cNvPr id="681" name="Google Shape;681;g1ff54d32de0_0_83"/>
          <p:cNvSpPr txBox="1"/>
          <p:nvPr/>
        </p:nvSpPr>
        <p:spPr>
          <a:xfrm>
            <a:off x="5763901" y="1567725"/>
            <a:ext cx="3511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 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 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CC C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1800">
              <a:solidFill>
                <a:srgbClr val="6AA84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 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 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 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82" name="Google Shape;682;g1ff54d32de0_0_83"/>
          <p:cNvSpPr txBox="1"/>
          <p:nvPr/>
        </p:nvSpPr>
        <p:spPr>
          <a:xfrm>
            <a:off x="5763901" y="2589400"/>
            <a:ext cx="3511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AAAAA AAAA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 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AAAA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AAAA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endParaRPr b="1" sz="1800">
              <a:solidFill>
                <a:srgbClr val="3C78D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 AAA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CC 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83" name="Google Shape;683;g1ff54d32de0_0_83"/>
          <p:cNvSpPr txBox="1"/>
          <p:nvPr/>
        </p:nvSpPr>
        <p:spPr>
          <a:xfrm>
            <a:off x="5763901" y="3694300"/>
            <a:ext cx="3511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AAAAAAAAAA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AAAAAAAAA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endParaRPr b="1" sz="1800">
              <a:solidFill>
                <a:srgbClr val="3C78D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AAAAAAAAA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 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AAAAAAAAA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8" name="Google Shape;688;g2cdb5430bfc_0_2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g2cdb5430bfc_0_213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Kmers</a:t>
            </a:r>
            <a:endParaRPr/>
          </a:p>
        </p:txBody>
      </p:sp>
      <p:sp>
        <p:nvSpPr>
          <p:cNvPr id="690" name="Google Shape;690;g2cdb5430bfc_0_213"/>
          <p:cNvSpPr txBox="1"/>
          <p:nvPr/>
        </p:nvSpPr>
        <p:spPr>
          <a:xfrm>
            <a:off x="521150" y="1285850"/>
            <a:ext cx="36927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to generate Kmers?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Want unique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occurrences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of each kmer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High K’s = millions/billions of sequences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Sliding window approach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Scan the whole sequence one step at a time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Keep track of counts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691" name="Google Shape;691;g2cdb5430bfc_0_213"/>
          <p:cNvSpPr txBox="1"/>
          <p:nvPr/>
        </p:nvSpPr>
        <p:spPr>
          <a:xfrm>
            <a:off x="4864225" y="1635450"/>
            <a:ext cx="39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92" name="Google Shape;692;g2cdb5430bfc_0_213"/>
          <p:cNvSpPr txBox="1"/>
          <p:nvPr/>
        </p:nvSpPr>
        <p:spPr>
          <a:xfrm>
            <a:off x="4864225" y="1285850"/>
            <a:ext cx="30888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5-mers:</a:t>
            </a:r>
            <a:endParaRPr/>
          </a:p>
        </p:txBody>
      </p:sp>
      <p:sp>
        <p:nvSpPr>
          <p:cNvPr id="693" name="Google Shape;693;g2cdb5430bfc_0_213"/>
          <p:cNvSpPr/>
          <p:nvPr/>
        </p:nvSpPr>
        <p:spPr>
          <a:xfrm>
            <a:off x="4928950" y="1738550"/>
            <a:ext cx="721500" cy="2589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4" name="Google Shape;694;g2cdb5430bfc_0_213"/>
          <p:cNvCxnSpPr/>
          <p:nvPr/>
        </p:nvCxnSpPr>
        <p:spPr>
          <a:xfrm>
            <a:off x="5280350" y="2191675"/>
            <a:ext cx="13503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5" name="Google Shape;695;g2cdb5430bfc_0_213"/>
          <p:cNvSpPr txBox="1"/>
          <p:nvPr/>
        </p:nvSpPr>
        <p:spPr>
          <a:xfrm>
            <a:off x="4947450" y="2339625"/>
            <a:ext cx="3692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a window of size K across the genome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370E7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d8b4dd8c8c_1_139"/>
          <p:cNvSpPr txBox="1"/>
          <p:nvPr/>
        </p:nvSpPr>
        <p:spPr>
          <a:xfrm>
            <a:off x="459600" y="671850"/>
            <a:ext cx="8262000" cy="43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Weekly Updates</a:t>
            </a:r>
            <a:endParaRPr b="1" sz="75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●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Please provide a quick update on either: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○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Something you did/saw this week that you thought was interesting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2000"/>
              <a:buFont typeface="Inter Tight"/>
              <a:buChar char="○"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What you’re looking forward to about this week’s workshop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(Reminder - please have your cameras on if possible)</a:t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17" name="Google Shape;417;g2d8b4dd8c8c_1_1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9975" y="4632350"/>
            <a:ext cx="1852052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0" name="Google Shape;700;g1ff54d32de0_0_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g1ff54d32de0_0_98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Kmers</a:t>
            </a:r>
            <a:endParaRPr/>
          </a:p>
        </p:txBody>
      </p:sp>
      <p:sp>
        <p:nvSpPr>
          <p:cNvPr id="702" name="Google Shape;702;g1ff54d32de0_0_98"/>
          <p:cNvSpPr txBox="1"/>
          <p:nvPr/>
        </p:nvSpPr>
        <p:spPr>
          <a:xfrm>
            <a:off x="521150" y="1285850"/>
            <a:ext cx="36927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to generate Kmers?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Want unique occurrences of each kmer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High K’s = millions/billions of sequences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Sliding window approach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Scan the whole sequence one step at a time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Keep track of counts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03" name="Google Shape;703;g1ff54d32de0_0_98"/>
          <p:cNvSpPr txBox="1"/>
          <p:nvPr/>
        </p:nvSpPr>
        <p:spPr>
          <a:xfrm>
            <a:off x="4864225" y="1635450"/>
            <a:ext cx="39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04" name="Google Shape;704;g1ff54d32de0_0_98"/>
          <p:cNvSpPr txBox="1"/>
          <p:nvPr/>
        </p:nvSpPr>
        <p:spPr>
          <a:xfrm>
            <a:off x="4864225" y="1285850"/>
            <a:ext cx="30888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5-mers:</a:t>
            </a:r>
            <a:endParaRPr/>
          </a:p>
        </p:txBody>
      </p:sp>
      <p:sp>
        <p:nvSpPr>
          <p:cNvPr id="705" name="Google Shape;705;g1ff54d32de0_0_98"/>
          <p:cNvSpPr/>
          <p:nvPr/>
        </p:nvSpPr>
        <p:spPr>
          <a:xfrm>
            <a:off x="5095425" y="1738550"/>
            <a:ext cx="721500" cy="2589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06" name="Google Shape;706;g1ff54d32de0_0_98"/>
          <p:cNvCxnSpPr/>
          <p:nvPr/>
        </p:nvCxnSpPr>
        <p:spPr>
          <a:xfrm>
            <a:off x="5280350" y="2191675"/>
            <a:ext cx="13503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7" name="Google Shape;707;g1ff54d32de0_0_98"/>
          <p:cNvSpPr txBox="1"/>
          <p:nvPr/>
        </p:nvSpPr>
        <p:spPr>
          <a:xfrm>
            <a:off x="6630650" y="2571750"/>
            <a:ext cx="2182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 each occurrence</a:t>
            </a:r>
            <a:endParaRPr/>
          </a:p>
        </p:txBody>
      </p:sp>
      <p:sp>
        <p:nvSpPr>
          <p:cNvPr id="708" name="Google Shape;708;g1ff54d32de0_0_98"/>
          <p:cNvSpPr txBox="1"/>
          <p:nvPr/>
        </p:nvSpPr>
        <p:spPr>
          <a:xfrm>
            <a:off x="4965950" y="2413625"/>
            <a:ext cx="1757100" cy="14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3" name="Google Shape;713;g1ff54d32de0_0_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g1ff54d32de0_0_110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Kmers</a:t>
            </a:r>
            <a:endParaRPr/>
          </a:p>
        </p:txBody>
      </p:sp>
      <p:sp>
        <p:nvSpPr>
          <p:cNvPr id="715" name="Google Shape;715;g1ff54d32de0_0_110"/>
          <p:cNvSpPr txBox="1"/>
          <p:nvPr/>
        </p:nvSpPr>
        <p:spPr>
          <a:xfrm>
            <a:off x="521150" y="1285850"/>
            <a:ext cx="36927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to generate Kmers?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Want unique occurrences of each kmer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High K’s = millions/billions of sequences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Sliding window approach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Scan the whole sequence one step at a time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Keep track of counts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16" name="Google Shape;716;g1ff54d32de0_0_110"/>
          <p:cNvSpPr txBox="1"/>
          <p:nvPr/>
        </p:nvSpPr>
        <p:spPr>
          <a:xfrm>
            <a:off x="4864225" y="1635450"/>
            <a:ext cx="39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7" name="Google Shape;717;g1ff54d32de0_0_110"/>
          <p:cNvSpPr txBox="1"/>
          <p:nvPr/>
        </p:nvSpPr>
        <p:spPr>
          <a:xfrm>
            <a:off x="4864225" y="1285850"/>
            <a:ext cx="30888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5-mers:</a:t>
            </a:r>
            <a:endParaRPr/>
          </a:p>
        </p:txBody>
      </p:sp>
      <p:sp>
        <p:nvSpPr>
          <p:cNvPr id="718" name="Google Shape;718;g1ff54d32de0_0_110"/>
          <p:cNvSpPr/>
          <p:nvPr/>
        </p:nvSpPr>
        <p:spPr>
          <a:xfrm>
            <a:off x="5224900" y="1738550"/>
            <a:ext cx="721500" cy="2589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9" name="Google Shape;719;g1ff54d32de0_0_110"/>
          <p:cNvCxnSpPr/>
          <p:nvPr/>
        </p:nvCxnSpPr>
        <p:spPr>
          <a:xfrm>
            <a:off x="5280350" y="2191675"/>
            <a:ext cx="13503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0" name="Google Shape;720;g1ff54d32de0_0_110"/>
          <p:cNvSpPr txBox="1"/>
          <p:nvPr/>
        </p:nvSpPr>
        <p:spPr>
          <a:xfrm>
            <a:off x="6630650" y="2571750"/>
            <a:ext cx="2182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 each occurrence</a:t>
            </a:r>
            <a:endParaRPr/>
          </a:p>
        </p:txBody>
      </p:sp>
      <p:sp>
        <p:nvSpPr>
          <p:cNvPr id="721" name="Google Shape;721;g1ff54d32de0_0_110"/>
          <p:cNvSpPr txBox="1"/>
          <p:nvPr/>
        </p:nvSpPr>
        <p:spPr>
          <a:xfrm>
            <a:off x="4965950" y="2413625"/>
            <a:ext cx="1757100" cy="14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6" name="Google Shape;726;g1ff54d32de0_0_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g1ff54d32de0_0_134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Kmers</a:t>
            </a:r>
            <a:endParaRPr/>
          </a:p>
        </p:txBody>
      </p:sp>
      <p:sp>
        <p:nvSpPr>
          <p:cNvPr id="728" name="Google Shape;728;g1ff54d32de0_0_134"/>
          <p:cNvSpPr txBox="1"/>
          <p:nvPr/>
        </p:nvSpPr>
        <p:spPr>
          <a:xfrm>
            <a:off x="521150" y="1285850"/>
            <a:ext cx="36927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to generate Kmers?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Want unique occurrences of each kmer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High K’s = millions/billions of sequences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Sliding window approach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Scan the whole sequence one step at a time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Keep track of counts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29" name="Google Shape;729;g1ff54d32de0_0_134"/>
          <p:cNvSpPr txBox="1"/>
          <p:nvPr/>
        </p:nvSpPr>
        <p:spPr>
          <a:xfrm>
            <a:off x="4864225" y="1635450"/>
            <a:ext cx="39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30" name="Google Shape;730;g1ff54d32de0_0_134"/>
          <p:cNvSpPr txBox="1"/>
          <p:nvPr/>
        </p:nvSpPr>
        <p:spPr>
          <a:xfrm>
            <a:off x="4864225" y="1285850"/>
            <a:ext cx="30888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5-mers:</a:t>
            </a:r>
            <a:endParaRPr/>
          </a:p>
        </p:txBody>
      </p:sp>
      <p:sp>
        <p:nvSpPr>
          <p:cNvPr id="731" name="Google Shape;731;g1ff54d32de0_0_134"/>
          <p:cNvSpPr/>
          <p:nvPr/>
        </p:nvSpPr>
        <p:spPr>
          <a:xfrm>
            <a:off x="5363625" y="1738550"/>
            <a:ext cx="721500" cy="2589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2" name="Google Shape;732;g1ff54d32de0_0_134"/>
          <p:cNvCxnSpPr/>
          <p:nvPr/>
        </p:nvCxnSpPr>
        <p:spPr>
          <a:xfrm>
            <a:off x="5280350" y="2191675"/>
            <a:ext cx="13503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3" name="Google Shape;733;g1ff54d32de0_0_134"/>
          <p:cNvSpPr txBox="1"/>
          <p:nvPr/>
        </p:nvSpPr>
        <p:spPr>
          <a:xfrm>
            <a:off x="6630650" y="2571750"/>
            <a:ext cx="2182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 each occurrence</a:t>
            </a:r>
            <a:endParaRPr/>
          </a:p>
        </p:txBody>
      </p:sp>
      <p:sp>
        <p:nvSpPr>
          <p:cNvPr id="734" name="Google Shape;734;g1ff54d32de0_0_134"/>
          <p:cNvSpPr txBox="1"/>
          <p:nvPr/>
        </p:nvSpPr>
        <p:spPr>
          <a:xfrm>
            <a:off x="4965950" y="2413625"/>
            <a:ext cx="1757100" cy="14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AAC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9" name="Google Shape;739;g1ff54d32de0_0_1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g1ff54d32de0_0_146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Kmers</a:t>
            </a:r>
            <a:endParaRPr/>
          </a:p>
        </p:txBody>
      </p:sp>
      <p:sp>
        <p:nvSpPr>
          <p:cNvPr id="741" name="Google Shape;741;g1ff54d32de0_0_146"/>
          <p:cNvSpPr txBox="1"/>
          <p:nvPr/>
        </p:nvSpPr>
        <p:spPr>
          <a:xfrm>
            <a:off x="4864225" y="1635450"/>
            <a:ext cx="39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42" name="Google Shape;742;g1ff54d32de0_0_146"/>
          <p:cNvSpPr txBox="1"/>
          <p:nvPr/>
        </p:nvSpPr>
        <p:spPr>
          <a:xfrm>
            <a:off x="4864225" y="1285850"/>
            <a:ext cx="3088800" cy="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5-mers:</a:t>
            </a:r>
            <a:endParaRPr/>
          </a:p>
        </p:txBody>
      </p:sp>
      <p:sp>
        <p:nvSpPr>
          <p:cNvPr id="743" name="Google Shape;743;g1ff54d32de0_0_146"/>
          <p:cNvSpPr/>
          <p:nvPr/>
        </p:nvSpPr>
        <p:spPr>
          <a:xfrm>
            <a:off x="7805000" y="1738550"/>
            <a:ext cx="721500" cy="2589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4" name="Google Shape;744;g1ff54d32de0_0_146"/>
          <p:cNvCxnSpPr/>
          <p:nvPr/>
        </p:nvCxnSpPr>
        <p:spPr>
          <a:xfrm>
            <a:off x="5280350" y="2191675"/>
            <a:ext cx="13503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5" name="Google Shape;745;g1ff54d32de0_0_146"/>
          <p:cNvSpPr txBox="1"/>
          <p:nvPr/>
        </p:nvSpPr>
        <p:spPr>
          <a:xfrm>
            <a:off x="6630650" y="2571750"/>
            <a:ext cx="2182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 each occurrence</a:t>
            </a:r>
            <a:endParaRPr/>
          </a:p>
        </p:txBody>
      </p:sp>
      <p:sp>
        <p:nvSpPr>
          <p:cNvPr id="746" name="Google Shape;746;g1ff54d32de0_0_146"/>
          <p:cNvSpPr txBox="1"/>
          <p:nvPr/>
        </p:nvSpPr>
        <p:spPr>
          <a:xfrm>
            <a:off x="4965950" y="2413625"/>
            <a:ext cx="1757100" cy="14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AAC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= 1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747" name="Google Shape;747;g1ff54d32de0_0_146"/>
          <p:cNvGraphicFramePr/>
          <p:nvPr/>
        </p:nvGraphicFramePr>
        <p:xfrm>
          <a:off x="878575" y="1383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{C57F9B7B-F58C-4F56-8BD9-8B907FFBC10D}</a:tableStyleId>
              </a:tblPr>
              <a:tblGrid>
                <a:gridCol w="717250"/>
                <a:gridCol w="643250"/>
                <a:gridCol w="680250"/>
                <a:gridCol w="680250"/>
                <a:gridCol w="680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CGTAT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GTATA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TATAA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ATAAC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 A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 B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 C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 D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Sample 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48" name="Google Shape;748;g1ff54d32de0_0_146"/>
          <p:cNvSpPr txBox="1"/>
          <p:nvPr/>
        </p:nvSpPr>
        <p:spPr>
          <a:xfrm>
            <a:off x="1595825" y="1035725"/>
            <a:ext cx="30795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Kmer Count Matrix</a:t>
            </a:r>
            <a:endParaRPr/>
          </a:p>
        </p:txBody>
      </p:sp>
      <p:sp>
        <p:nvSpPr>
          <p:cNvPr id="749" name="Google Shape;749;g1ff54d32de0_0_146"/>
          <p:cNvSpPr txBox="1"/>
          <p:nvPr/>
        </p:nvSpPr>
        <p:spPr>
          <a:xfrm>
            <a:off x="4304700" y="2359050"/>
            <a:ext cx="534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750" name="Google Shape;750;g1ff54d32de0_0_146"/>
          <p:cNvSpPr txBox="1"/>
          <p:nvPr/>
        </p:nvSpPr>
        <p:spPr>
          <a:xfrm>
            <a:off x="2311900" y="3802675"/>
            <a:ext cx="534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751" name="Google Shape;751;g1ff54d32de0_0_146"/>
          <p:cNvSpPr txBox="1"/>
          <p:nvPr/>
        </p:nvSpPr>
        <p:spPr>
          <a:xfrm>
            <a:off x="5418850" y="3537925"/>
            <a:ext cx="534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6" name="Google Shape;756;g1f816879a16_0_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g1f816879a16_0_70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Sequences</a:t>
            </a:r>
            <a:endParaRPr/>
          </a:p>
        </p:txBody>
      </p:sp>
      <p:sp>
        <p:nvSpPr>
          <p:cNvPr id="758" name="Google Shape;758;g1f816879a16_0_70"/>
          <p:cNvSpPr txBox="1"/>
          <p:nvPr/>
        </p:nvSpPr>
        <p:spPr>
          <a:xfrm>
            <a:off x="521150" y="1285850"/>
            <a:ext cx="4565100" cy="29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Sequences are the most raw format of data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Most difficult to work with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Convolutional/Recurrent Neural Networks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Few proven working examples in literature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Challenges: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Data size (full sequences are millions of characters)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Complexity vs Training data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Working with Sequence models is an </a:t>
            </a: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optional extension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Computationally complex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Possible option for final project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See paper for reference: </a:t>
            </a:r>
            <a:r>
              <a:rPr lang="en" u="sng">
                <a:solidFill>
                  <a:schemeClr val="hlink"/>
                </a:solidFill>
                <a:latin typeface="Inter Tight"/>
                <a:ea typeface="Inter Tight"/>
                <a:cs typeface="Inter Tight"/>
                <a:sym typeface="Inter Tight"/>
                <a:hlinkClick r:id="rId4"/>
              </a:rPr>
              <a:t>https://www.ncbi.nlm.nih.gov/pmc/articles/PMC8722762/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59" name="Google Shape;759;g1f816879a16_0_70"/>
          <p:cNvSpPr txBox="1"/>
          <p:nvPr/>
        </p:nvSpPr>
        <p:spPr>
          <a:xfrm>
            <a:off x="5613600" y="962175"/>
            <a:ext cx="3079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GeneA: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GeneB: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GeneC: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CC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60" name="Google Shape;760;g1f816879a16_0_70"/>
          <p:cNvSpPr txBox="1"/>
          <p:nvPr/>
        </p:nvSpPr>
        <p:spPr>
          <a:xfrm>
            <a:off x="5613600" y="595275"/>
            <a:ext cx="2367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 A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61" name="Google Shape;761;g1f816879a16_0_70"/>
          <p:cNvSpPr txBox="1"/>
          <p:nvPr/>
        </p:nvSpPr>
        <p:spPr>
          <a:xfrm>
            <a:off x="5669100" y="2510950"/>
            <a:ext cx="3079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GeneA: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GeneC: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CC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GeneD: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62" name="Google Shape;762;g1f816879a16_0_70"/>
          <p:cNvSpPr txBox="1"/>
          <p:nvPr/>
        </p:nvSpPr>
        <p:spPr>
          <a:xfrm>
            <a:off x="5669100" y="2144050"/>
            <a:ext cx="2367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 B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7" name="Google Shape;767;g1ff54d32de0_0_1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Google Shape;768;g1ff54d32de0_0_184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Sequences</a:t>
            </a:r>
            <a:endParaRPr/>
          </a:p>
        </p:txBody>
      </p:sp>
      <p:sp>
        <p:nvSpPr>
          <p:cNvPr id="769" name="Google Shape;769;g1ff54d32de0_0_184"/>
          <p:cNvSpPr txBox="1"/>
          <p:nvPr/>
        </p:nvSpPr>
        <p:spPr>
          <a:xfrm>
            <a:off x="521150" y="1285850"/>
            <a:ext cx="4565100" cy="29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Simple sequence featurization scheme: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Randomly concatenate genes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Find all genes and stack together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Require a consistent length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Truncate or Pad ends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One hot encode to numeric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70" name="Google Shape;770;g1ff54d32de0_0_184"/>
          <p:cNvSpPr txBox="1"/>
          <p:nvPr/>
        </p:nvSpPr>
        <p:spPr>
          <a:xfrm>
            <a:off x="5613600" y="962175"/>
            <a:ext cx="3079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GeneA: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GeneB: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GeneC: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71" name="Google Shape;771;g1ff54d32de0_0_184"/>
          <p:cNvSpPr txBox="1"/>
          <p:nvPr/>
        </p:nvSpPr>
        <p:spPr>
          <a:xfrm>
            <a:off x="5613600" y="595275"/>
            <a:ext cx="2367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 A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72" name="Google Shape;772;g1ff54d32de0_0_184"/>
          <p:cNvSpPr txBox="1"/>
          <p:nvPr/>
        </p:nvSpPr>
        <p:spPr>
          <a:xfrm>
            <a:off x="5669100" y="3044350"/>
            <a:ext cx="3079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GeneA: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GeneC: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GeneD: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 sz="1800">
              <a:solidFill>
                <a:srgbClr val="6AA84F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73" name="Google Shape;773;g1ff54d32de0_0_184"/>
          <p:cNvSpPr txBox="1"/>
          <p:nvPr/>
        </p:nvSpPr>
        <p:spPr>
          <a:xfrm>
            <a:off x="5669100" y="2677450"/>
            <a:ext cx="2367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 B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74" name="Google Shape;774;g1ff54d32de0_0_184"/>
          <p:cNvSpPr txBox="1"/>
          <p:nvPr/>
        </p:nvSpPr>
        <p:spPr>
          <a:xfrm>
            <a:off x="5653200" y="2039363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endParaRPr/>
          </a:p>
        </p:txBody>
      </p:sp>
      <p:sp>
        <p:nvSpPr>
          <p:cNvPr id="775" name="Google Shape;775;g1ff54d32de0_0_184"/>
          <p:cNvSpPr txBox="1"/>
          <p:nvPr/>
        </p:nvSpPr>
        <p:spPr>
          <a:xfrm>
            <a:off x="5653200" y="40601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/>
          </a:p>
        </p:txBody>
      </p:sp>
      <p:cxnSp>
        <p:nvCxnSpPr>
          <p:cNvPr id="776" name="Google Shape;776;g1ff54d32de0_0_184"/>
          <p:cNvCxnSpPr/>
          <p:nvPr/>
        </p:nvCxnSpPr>
        <p:spPr>
          <a:xfrm>
            <a:off x="6935675" y="1960475"/>
            <a:ext cx="0" cy="14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7" name="Google Shape;777;g1ff54d32de0_0_184"/>
          <p:cNvCxnSpPr/>
          <p:nvPr/>
        </p:nvCxnSpPr>
        <p:spPr>
          <a:xfrm>
            <a:off x="6917175" y="3994950"/>
            <a:ext cx="0" cy="14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2" name="Google Shape;782;g1ff54d32de0_0_1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783" name="Google Shape;783;g1ff54d32de0_0_168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Sequences</a:t>
            </a:r>
            <a:endParaRPr/>
          </a:p>
        </p:txBody>
      </p:sp>
      <p:sp>
        <p:nvSpPr>
          <p:cNvPr id="784" name="Google Shape;784;g1ff54d32de0_0_168"/>
          <p:cNvSpPr txBox="1"/>
          <p:nvPr/>
        </p:nvSpPr>
        <p:spPr>
          <a:xfrm>
            <a:off x="521150" y="1285850"/>
            <a:ext cx="4565100" cy="29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Simple sequence featurization scheme: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Randomly </a:t>
            </a: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concatenate</a:t>
            </a: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 genes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Find all genes and stack together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Require a consistent length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Truncate or Pad ends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-"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One hot encode to numeric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85" name="Google Shape;785;g1ff54d32de0_0_168"/>
          <p:cNvSpPr txBox="1"/>
          <p:nvPr/>
        </p:nvSpPr>
        <p:spPr>
          <a:xfrm>
            <a:off x="5613600" y="595275"/>
            <a:ext cx="2367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 A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86" name="Google Shape;786;g1ff54d32de0_0_168"/>
          <p:cNvSpPr txBox="1"/>
          <p:nvPr/>
        </p:nvSpPr>
        <p:spPr>
          <a:xfrm>
            <a:off x="5669100" y="2677450"/>
            <a:ext cx="2367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Sample B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787" name="Google Shape;787;g1ff54d32de0_0_168"/>
          <p:cNvSpPr txBox="1"/>
          <p:nvPr/>
        </p:nvSpPr>
        <p:spPr>
          <a:xfrm>
            <a:off x="5653200" y="962163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endParaRPr/>
          </a:p>
        </p:txBody>
      </p:sp>
      <p:sp>
        <p:nvSpPr>
          <p:cNvPr id="788" name="Google Shape;788;g1ff54d32de0_0_168"/>
          <p:cNvSpPr txBox="1"/>
          <p:nvPr/>
        </p:nvSpPr>
        <p:spPr>
          <a:xfrm>
            <a:off x="5653200" y="30443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/>
          </a:p>
        </p:txBody>
      </p:sp>
      <p:sp>
        <p:nvSpPr>
          <p:cNvPr id="789" name="Google Shape;789;g1ff54d32de0_0_168"/>
          <p:cNvSpPr txBox="1"/>
          <p:nvPr/>
        </p:nvSpPr>
        <p:spPr>
          <a:xfrm>
            <a:off x="5724250" y="138725"/>
            <a:ext cx="3292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A=1 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C=2 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G=3 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T=4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Pad=0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790" name="Google Shape;790;g1ff54d32de0_0_168"/>
          <p:cNvCxnSpPr/>
          <p:nvPr/>
        </p:nvCxnSpPr>
        <p:spPr>
          <a:xfrm>
            <a:off x="6852750" y="1423863"/>
            <a:ext cx="0" cy="2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1" name="Google Shape;791;g1ff54d32de0_0_168"/>
          <p:cNvCxnSpPr/>
          <p:nvPr/>
        </p:nvCxnSpPr>
        <p:spPr>
          <a:xfrm>
            <a:off x="6852750" y="3506038"/>
            <a:ext cx="0" cy="2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2" name="Google Shape;792;g1ff54d32de0_0_168"/>
          <p:cNvSpPr txBox="1"/>
          <p:nvPr/>
        </p:nvSpPr>
        <p:spPr>
          <a:xfrm>
            <a:off x="5653200" y="1692363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34142313314311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00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93" name="Google Shape;793;g1ff54d32de0_0_168"/>
          <p:cNvSpPr txBox="1"/>
          <p:nvPr/>
        </p:nvSpPr>
        <p:spPr>
          <a:xfrm>
            <a:off x="5653200" y="37745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3414243111414321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1f816879a16_0_137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Baseline Models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99" name="Google Shape;799;g1f816879a16_0_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4" name="Google Shape;804;g1f816879a16_0_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g1f816879a16_0_142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What is a Baseline Model?</a:t>
            </a:r>
            <a:endParaRPr/>
          </a:p>
        </p:txBody>
      </p:sp>
      <p:sp>
        <p:nvSpPr>
          <p:cNvPr id="806" name="Google Shape;806;g1f816879a16_0_142"/>
          <p:cNvSpPr txBox="1"/>
          <p:nvPr/>
        </p:nvSpPr>
        <p:spPr>
          <a:xfrm>
            <a:off x="459600" y="1405450"/>
            <a:ext cx="51549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In any ML task: set ourselves a target to beat 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Understand how well we’re performing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Performance statistics out of context can be misleading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Is 80% accuracy good? What about 20% accuracy?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If we have two targets? If we have 50 targets?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Baselines should be </a:t>
            </a: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interpretable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807" name="Google Shape;807;g1f816879a16_0_142"/>
          <p:cNvSpPr/>
          <p:nvPr/>
        </p:nvSpPr>
        <p:spPr>
          <a:xfrm>
            <a:off x="6899550" y="6468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g1f816879a16_0_142"/>
          <p:cNvSpPr/>
          <p:nvPr/>
        </p:nvSpPr>
        <p:spPr>
          <a:xfrm>
            <a:off x="6899550" y="8966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g1f816879a16_0_142"/>
          <p:cNvSpPr/>
          <p:nvPr/>
        </p:nvSpPr>
        <p:spPr>
          <a:xfrm>
            <a:off x="6899550" y="11464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g1f816879a16_0_142"/>
          <p:cNvSpPr/>
          <p:nvPr/>
        </p:nvSpPr>
        <p:spPr>
          <a:xfrm>
            <a:off x="6899550" y="13962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g1f816879a16_0_142"/>
          <p:cNvSpPr/>
          <p:nvPr/>
        </p:nvSpPr>
        <p:spPr>
          <a:xfrm>
            <a:off x="6899550" y="16460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g1f816879a16_0_142"/>
          <p:cNvSpPr/>
          <p:nvPr/>
        </p:nvSpPr>
        <p:spPr>
          <a:xfrm>
            <a:off x="6899550" y="18958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g1f816879a16_0_142"/>
          <p:cNvSpPr/>
          <p:nvPr/>
        </p:nvSpPr>
        <p:spPr>
          <a:xfrm>
            <a:off x="6899550" y="21456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g1f816879a16_0_142"/>
          <p:cNvSpPr/>
          <p:nvPr/>
        </p:nvSpPr>
        <p:spPr>
          <a:xfrm>
            <a:off x="6899550" y="3970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g1f816879a16_0_142"/>
          <p:cNvSpPr/>
          <p:nvPr/>
        </p:nvSpPr>
        <p:spPr>
          <a:xfrm>
            <a:off x="7380500" y="646850"/>
            <a:ext cx="204000" cy="2040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g1f816879a16_0_142"/>
          <p:cNvSpPr/>
          <p:nvPr/>
        </p:nvSpPr>
        <p:spPr>
          <a:xfrm>
            <a:off x="7380500" y="8966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g1f816879a16_0_142"/>
          <p:cNvSpPr/>
          <p:nvPr/>
        </p:nvSpPr>
        <p:spPr>
          <a:xfrm>
            <a:off x="7380500" y="1146450"/>
            <a:ext cx="204000" cy="2040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g1f816879a16_0_142"/>
          <p:cNvSpPr/>
          <p:nvPr/>
        </p:nvSpPr>
        <p:spPr>
          <a:xfrm>
            <a:off x="7380500" y="13962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g1f816879a16_0_142"/>
          <p:cNvSpPr/>
          <p:nvPr/>
        </p:nvSpPr>
        <p:spPr>
          <a:xfrm>
            <a:off x="7380500" y="16460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g1f816879a16_0_142"/>
          <p:cNvSpPr/>
          <p:nvPr/>
        </p:nvSpPr>
        <p:spPr>
          <a:xfrm>
            <a:off x="7380500" y="1895850"/>
            <a:ext cx="204000" cy="2040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g1f816879a16_0_142"/>
          <p:cNvSpPr/>
          <p:nvPr/>
        </p:nvSpPr>
        <p:spPr>
          <a:xfrm>
            <a:off x="7380500" y="21456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g1f816879a16_0_142"/>
          <p:cNvSpPr/>
          <p:nvPr/>
        </p:nvSpPr>
        <p:spPr>
          <a:xfrm>
            <a:off x="7380500" y="3970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g1f816879a16_0_142"/>
          <p:cNvSpPr/>
          <p:nvPr/>
        </p:nvSpPr>
        <p:spPr>
          <a:xfrm>
            <a:off x="6899550" y="30753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g1f816879a16_0_142"/>
          <p:cNvSpPr/>
          <p:nvPr/>
        </p:nvSpPr>
        <p:spPr>
          <a:xfrm>
            <a:off x="6899550" y="33251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g1f816879a16_0_142"/>
          <p:cNvSpPr/>
          <p:nvPr/>
        </p:nvSpPr>
        <p:spPr>
          <a:xfrm>
            <a:off x="6899550" y="35749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g1f816879a16_0_142"/>
          <p:cNvSpPr/>
          <p:nvPr/>
        </p:nvSpPr>
        <p:spPr>
          <a:xfrm>
            <a:off x="6899550" y="38247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g1f816879a16_0_142"/>
          <p:cNvSpPr/>
          <p:nvPr/>
        </p:nvSpPr>
        <p:spPr>
          <a:xfrm>
            <a:off x="6899550" y="40745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g1f816879a16_0_142"/>
          <p:cNvSpPr/>
          <p:nvPr/>
        </p:nvSpPr>
        <p:spPr>
          <a:xfrm>
            <a:off x="6899550" y="43243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g1f816879a16_0_142"/>
          <p:cNvSpPr/>
          <p:nvPr/>
        </p:nvSpPr>
        <p:spPr>
          <a:xfrm>
            <a:off x="6899550" y="45741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g1f816879a16_0_142"/>
          <p:cNvSpPr/>
          <p:nvPr/>
        </p:nvSpPr>
        <p:spPr>
          <a:xfrm>
            <a:off x="6899550" y="28255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g1f816879a16_0_142"/>
          <p:cNvSpPr/>
          <p:nvPr/>
        </p:nvSpPr>
        <p:spPr>
          <a:xfrm>
            <a:off x="7380500" y="3075350"/>
            <a:ext cx="204000" cy="2040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g1f816879a16_0_142"/>
          <p:cNvSpPr/>
          <p:nvPr/>
        </p:nvSpPr>
        <p:spPr>
          <a:xfrm>
            <a:off x="7380500" y="3325150"/>
            <a:ext cx="204000" cy="2040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g1f816879a16_0_142"/>
          <p:cNvSpPr/>
          <p:nvPr/>
        </p:nvSpPr>
        <p:spPr>
          <a:xfrm>
            <a:off x="7380500" y="3574950"/>
            <a:ext cx="204000" cy="2040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g1f816879a16_0_142"/>
          <p:cNvSpPr/>
          <p:nvPr/>
        </p:nvSpPr>
        <p:spPr>
          <a:xfrm>
            <a:off x="7380500" y="3824750"/>
            <a:ext cx="204000" cy="204000"/>
          </a:xfrm>
          <a:prstGeom prst="ellipse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g1f816879a16_0_142"/>
          <p:cNvSpPr/>
          <p:nvPr/>
        </p:nvSpPr>
        <p:spPr>
          <a:xfrm>
            <a:off x="7380500" y="40745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g1f816879a16_0_142"/>
          <p:cNvSpPr/>
          <p:nvPr/>
        </p:nvSpPr>
        <p:spPr>
          <a:xfrm>
            <a:off x="7380500" y="4324350"/>
            <a:ext cx="204000" cy="204000"/>
          </a:xfrm>
          <a:prstGeom prst="ellipse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g1f816879a16_0_142"/>
          <p:cNvSpPr/>
          <p:nvPr/>
        </p:nvSpPr>
        <p:spPr>
          <a:xfrm>
            <a:off x="7380500" y="4574150"/>
            <a:ext cx="204000" cy="2040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g1f816879a16_0_142"/>
          <p:cNvSpPr/>
          <p:nvPr/>
        </p:nvSpPr>
        <p:spPr>
          <a:xfrm>
            <a:off x="7380500" y="2825550"/>
            <a:ext cx="204000" cy="204000"/>
          </a:xfrm>
          <a:prstGeom prst="ellips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g1f816879a16_0_142"/>
          <p:cNvSpPr txBox="1"/>
          <p:nvPr/>
        </p:nvSpPr>
        <p:spPr>
          <a:xfrm>
            <a:off x="7318725" y="-15650"/>
            <a:ext cx="1144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Targets</a:t>
            </a:r>
            <a:endParaRPr/>
          </a:p>
        </p:txBody>
      </p:sp>
      <p:sp>
        <p:nvSpPr>
          <p:cNvPr id="840" name="Google Shape;840;g1f816879a16_0_142"/>
          <p:cNvSpPr txBox="1"/>
          <p:nvPr/>
        </p:nvSpPr>
        <p:spPr>
          <a:xfrm>
            <a:off x="6174525" y="-15650"/>
            <a:ext cx="1144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Predictions </a:t>
            </a:r>
            <a:endParaRPr/>
          </a:p>
        </p:txBody>
      </p:sp>
      <p:sp>
        <p:nvSpPr>
          <p:cNvPr id="841" name="Google Shape;841;g1f816879a16_0_142"/>
          <p:cNvSpPr txBox="1"/>
          <p:nvPr/>
        </p:nvSpPr>
        <p:spPr>
          <a:xfrm>
            <a:off x="7896525" y="3325150"/>
            <a:ext cx="1042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7 Classes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 accuracy</a:t>
            </a:r>
            <a:endParaRPr/>
          </a:p>
        </p:txBody>
      </p:sp>
      <p:sp>
        <p:nvSpPr>
          <p:cNvPr id="842" name="Google Shape;842;g1f816879a16_0_142"/>
          <p:cNvSpPr txBox="1"/>
          <p:nvPr/>
        </p:nvSpPr>
        <p:spPr>
          <a:xfrm>
            <a:off x="7896525" y="848250"/>
            <a:ext cx="1042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 Classes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63</a:t>
            </a:r>
            <a:r>
              <a:rPr lang="en"/>
              <a:t>% accuracy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7" name="Google Shape;847;g1f816879a16_0_1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848" name="Google Shape;848;g1f816879a16_0_148"/>
          <p:cNvSpPr txBox="1"/>
          <p:nvPr>
            <p:ph type="title"/>
          </p:nvPr>
        </p:nvSpPr>
        <p:spPr>
          <a:xfrm>
            <a:off x="459600" y="442475"/>
            <a:ext cx="59142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Common Baselines</a:t>
            </a:r>
            <a:endParaRPr/>
          </a:p>
        </p:txBody>
      </p:sp>
      <p:sp>
        <p:nvSpPr>
          <p:cNvPr id="849" name="Google Shape;849;g1f816879a16_0_148"/>
          <p:cNvSpPr txBox="1"/>
          <p:nvPr/>
        </p:nvSpPr>
        <p:spPr>
          <a:xfrm>
            <a:off x="521150" y="1195225"/>
            <a:ext cx="61746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Completely Random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Nonsense worst case model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Useful to flag if data processing has failed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E.g. accidentally mixed up targets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Predict the majority class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True “baseline” 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Simplest way to get maximum performance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 u="sng">
                <a:solidFill>
                  <a:schemeClr val="hlink"/>
                </a:solidFill>
                <a:latin typeface="Inter Tight"/>
                <a:ea typeface="Inter Tight"/>
                <a:cs typeface="Inter Tight"/>
                <a:sym typeface="Inter Tight"/>
                <a:hlinkClick r:id="rId4"/>
              </a:rPr>
              <a:t>KNN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(K-nearest neighbor)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Doesn’t require training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Directly learn based on neighbors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Simple and interpretable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50" name="Google Shape;850;g1f816879a16_0_1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4475" y="2103725"/>
            <a:ext cx="2574399" cy="252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1" name="Google Shape;851;g1f816879a16_0_1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86488" y="710324"/>
            <a:ext cx="3330376" cy="1223100"/>
          </a:xfrm>
          <a:prstGeom prst="rect">
            <a:avLst/>
          </a:prstGeom>
          <a:noFill/>
          <a:ln>
            <a:noFill/>
          </a:ln>
        </p:spPr>
      </p:pic>
      <p:sp>
        <p:nvSpPr>
          <p:cNvPr id="852" name="Google Shape;852;g1f816879a16_0_148"/>
          <p:cNvSpPr txBox="1"/>
          <p:nvPr/>
        </p:nvSpPr>
        <p:spPr>
          <a:xfrm>
            <a:off x="8564950" y="2005275"/>
            <a:ext cx="453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[</a:t>
            </a:r>
            <a:r>
              <a:rPr lang="en" sz="1200" u="sng">
                <a:solidFill>
                  <a:schemeClr val="hlink"/>
                </a:solidFill>
                <a:hlinkClick r:id="rId7"/>
              </a:rPr>
              <a:t>1</a:t>
            </a:r>
            <a:r>
              <a:rPr lang="en" sz="1200"/>
              <a:t>]</a:t>
            </a:r>
            <a:endParaRPr sz="1200"/>
          </a:p>
        </p:txBody>
      </p:sp>
      <p:sp>
        <p:nvSpPr>
          <p:cNvPr id="853" name="Google Shape;853;g1f816879a16_0_148"/>
          <p:cNvSpPr txBox="1"/>
          <p:nvPr/>
        </p:nvSpPr>
        <p:spPr>
          <a:xfrm>
            <a:off x="8564950" y="4344225"/>
            <a:ext cx="4533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[</a:t>
            </a:r>
            <a:r>
              <a:rPr lang="en" sz="1200" u="sng">
                <a:solidFill>
                  <a:schemeClr val="hlink"/>
                </a:solidFill>
                <a:hlinkClick r:id="rId8"/>
              </a:rPr>
              <a:t>2</a:t>
            </a:r>
            <a:r>
              <a:rPr lang="en" sz="1200"/>
              <a:t>]</a:t>
            </a:r>
            <a:endParaRPr sz="1200"/>
          </a:p>
        </p:txBody>
      </p:sp>
      <p:sp>
        <p:nvSpPr>
          <p:cNvPr id="854" name="Google Shape;854;g1f816879a16_0_148"/>
          <p:cNvSpPr txBox="1"/>
          <p:nvPr/>
        </p:nvSpPr>
        <p:spPr>
          <a:xfrm>
            <a:off x="5745725" y="355275"/>
            <a:ext cx="33303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Inter Tight"/>
                <a:ea typeface="Inter Tight"/>
                <a:cs typeface="Inter Tight"/>
                <a:sym typeface="Inter Tight"/>
              </a:rPr>
              <a:t>Examples: KNN Regression &amp; Classification</a:t>
            </a:r>
            <a:endParaRPr b="1" sz="12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"/>
          <p:cNvSpPr txBox="1"/>
          <p:nvPr>
            <p:ph type="title"/>
          </p:nvPr>
        </p:nvSpPr>
        <p:spPr>
          <a:xfrm>
            <a:off x="395875" y="1180700"/>
            <a:ext cx="58761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" sz="5500"/>
              <a:t>Workshop 4 </a:t>
            </a:r>
            <a:endParaRPr sz="55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" sz="5500"/>
              <a:t>Featurization &amp; Baseline Modeling</a:t>
            </a:r>
            <a:endParaRPr sz="55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t/>
            </a:r>
            <a:endParaRPr sz="55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2ce33065504_0_315"/>
          <p:cNvSpPr txBox="1"/>
          <p:nvPr/>
        </p:nvSpPr>
        <p:spPr>
          <a:xfrm>
            <a:off x="459600" y="505900"/>
            <a:ext cx="86844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i="0" lang="en" sz="7500" u="none" cap="none" strike="noStrike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Workshop </a:t>
            </a: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4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Featurization &amp; Baseline Modeling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60" name="Google Shape;860;g2ce33065504_0_3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5" name="Google Shape;865;g2cdb5430bfc_0_3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866" name="Google Shape;866;g2cdb5430bfc_0_314"/>
          <p:cNvSpPr txBox="1"/>
          <p:nvPr>
            <p:ph type="title"/>
          </p:nvPr>
        </p:nvSpPr>
        <p:spPr>
          <a:xfrm>
            <a:off x="459600" y="442475"/>
            <a:ext cx="61473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867" name="Google Shape;867;g2cdb5430bfc_0_314"/>
          <p:cNvSpPr txBox="1"/>
          <p:nvPr>
            <p:ph idx="2" type="body"/>
          </p:nvPr>
        </p:nvSpPr>
        <p:spPr>
          <a:xfrm>
            <a:off x="413400" y="1230250"/>
            <a:ext cx="77181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[1]: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https://scikit-learn.org/stable/auto_examples/neighbors/plot_regression.html#sphx-glr-auto-examples-neighbors-plot-regression-py</a:t>
            </a:r>
            <a:r>
              <a:rPr lang="en" sz="1300"/>
              <a:t>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 sz="1300"/>
              <a:t>[2]: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https://scikit-learn.org/stable/auto_examples/neighbors/plot_classification.html#sphx-glr-auto-examples-neighbors-plot-classification-py</a:t>
            </a:r>
            <a:r>
              <a:rPr lang="en" sz="1300"/>
              <a:t> 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cdb5430bfc_0_180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Recap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28" name="Google Shape;428;g2cdb5430bfc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g2d2785f5803_0_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2d2785f5803_0_142"/>
          <p:cNvSpPr txBox="1"/>
          <p:nvPr>
            <p:ph type="title"/>
          </p:nvPr>
        </p:nvSpPr>
        <p:spPr>
          <a:xfrm>
            <a:off x="459600" y="442475"/>
            <a:ext cx="6147300" cy="10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Sessions Overview</a:t>
            </a:r>
            <a:endParaRPr/>
          </a:p>
        </p:txBody>
      </p:sp>
      <p:sp>
        <p:nvSpPr>
          <p:cNvPr id="435" name="Google Shape;435;g2d2785f5803_0_142"/>
          <p:cNvSpPr txBox="1"/>
          <p:nvPr>
            <p:ph idx="2" type="body"/>
          </p:nvPr>
        </p:nvSpPr>
        <p:spPr>
          <a:xfrm>
            <a:off x="413400" y="1230250"/>
            <a:ext cx="8434800" cy="3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1 – Project Introduction &amp; Setup</a:t>
            </a:r>
            <a:r>
              <a:rPr b="1" lang="en" sz="1600"/>
              <a:t> </a:t>
            </a:r>
            <a:endParaRPr b="1"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2 – Genomic Data (A2 Assignment)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3 – Data Analysis &amp; Visualization (A3 Assignment)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Workshop 4 – Featurization &amp; Baseline Modeling (A4 Assignment)</a:t>
            </a:r>
            <a:endParaRPr b="1" sz="18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5 – Model Training Approaches </a:t>
            </a:r>
            <a:r>
              <a:rPr lang="en" sz="1600"/>
              <a:t>(Final Assignment Set)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6 – Model Tuning 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7 – Performance Evaluation </a:t>
            </a:r>
            <a:r>
              <a:rPr lang="en" sz="1600"/>
              <a:t>(</a:t>
            </a:r>
            <a:r>
              <a:rPr lang="en" sz="1600"/>
              <a:t>Final Assignment Code/Testing Due</a:t>
            </a:r>
            <a:r>
              <a:rPr lang="en" sz="1600"/>
              <a:t>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Workshop 8 – Results Presentation &amp; Wrap up </a:t>
            </a:r>
            <a:r>
              <a:rPr lang="en" sz="1600"/>
              <a:t>(Final Presentation Due)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Google Shape;440;g1f816879a16_0_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g1f816879a16_0_28"/>
          <p:cNvSpPr txBox="1"/>
          <p:nvPr>
            <p:ph type="title"/>
          </p:nvPr>
        </p:nvSpPr>
        <p:spPr>
          <a:xfrm>
            <a:off x="459600" y="442475"/>
            <a:ext cx="7239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442" name="Google Shape;442;g1f816879a16_0_28"/>
          <p:cNvSpPr txBox="1"/>
          <p:nvPr/>
        </p:nvSpPr>
        <p:spPr>
          <a:xfrm>
            <a:off x="380300" y="1217875"/>
            <a:ext cx="5273100" cy="31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What did we 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achieve</a:t>
            </a: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 last week?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Took a look through our datasets, finding key information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Processed our targets (AMR) into clean binary S vs R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Identified a few suspicious E coli genomes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Reviewed gene presence/absence across samples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Started reviewing the nucleotide sequences and identified some mutations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Assignment (Optional):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AutoNum type="arabicPeriod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Identified highly correlated genes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43" name="Google Shape;443;g1f816879a16_0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5525" y="2299850"/>
            <a:ext cx="2833425" cy="2843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g1f816879a16_0_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1559" y="132825"/>
            <a:ext cx="2627392" cy="2080274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g1f816879a16_0_28"/>
          <p:cNvSpPr txBox="1"/>
          <p:nvPr/>
        </p:nvSpPr>
        <p:spPr>
          <a:xfrm rot="-5400000">
            <a:off x="5709975" y="656075"/>
            <a:ext cx="9969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genes</a:t>
            </a:r>
            <a:endParaRPr sz="800"/>
          </a:p>
        </p:txBody>
      </p:sp>
      <p:sp>
        <p:nvSpPr>
          <p:cNvPr id="446" name="Google Shape;446;g1f816879a16_0_28"/>
          <p:cNvSpPr txBox="1"/>
          <p:nvPr/>
        </p:nvSpPr>
        <p:spPr>
          <a:xfrm>
            <a:off x="6967475" y="-76200"/>
            <a:ext cx="1851600" cy="1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Gene presence/absence</a:t>
            </a:r>
            <a:endParaRPr sz="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g2d035497e22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g2d035497e22_0_29"/>
          <p:cNvSpPr txBox="1"/>
          <p:nvPr>
            <p:ph type="title"/>
          </p:nvPr>
        </p:nvSpPr>
        <p:spPr>
          <a:xfrm>
            <a:off x="459600" y="442475"/>
            <a:ext cx="7239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The Data Science Process </a:t>
            </a:r>
            <a:endParaRPr/>
          </a:p>
        </p:txBody>
      </p:sp>
      <p:sp>
        <p:nvSpPr>
          <p:cNvPr id="453" name="Google Shape;453;g2d035497e22_0_29"/>
          <p:cNvSpPr/>
          <p:nvPr/>
        </p:nvSpPr>
        <p:spPr>
          <a:xfrm>
            <a:off x="1251325" y="1084175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Understand the Problem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54" name="Google Shape;454;g2d035497e22_0_29"/>
          <p:cNvSpPr/>
          <p:nvPr/>
        </p:nvSpPr>
        <p:spPr>
          <a:xfrm>
            <a:off x="1251325" y="1632042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 startAt="2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Gather Data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55" name="Google Shape;455;g2d035497e22_0_29"/>
          <p:cNvSpPr/>
          <p:nvPr/>
        </p:nvSpPr>
        <p:spPr>
          <a:xfrm>
            <a:off x="1251325" y="2179917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Inter Tight"/>
              <a:buAutoNum type="arabicPeriod" startAt="3"/>
            </a:pPr>
            <a:r>
              <a:rPr b="0" i="0" lang="en" sz="1400" u="none" cap="none" strike="noStrike">
                <a:solidFill>
                  <a:srgbClr val="CCCCCC"/>
                </a:solidFill>
                <a:latin typeface="Inter Tight"/>
                <a:ea typeface="Inter Tight"/>
                <a:cs typeface="Inter Tight"/>
                <a:sym typeface="Inter Tight"/>
              </a:rPr>
              <a:t>Explore &amp; Analyze Data</a:t>
            </a:r>
            <a:endParaRPr b="0" i="0" sz="1400" u="none" cap="none" strike="noStrike">
              <a:solidFill>
                <a:srgbClr val="CCCCCC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56" name="Google Shape;456;g2d035497e22_0_29"/>
          <p:cNvSpPr/>
          <p:nvPr/>
        </p:nvSpPr>
        <p:spPr>
          <a:xfrm>
            <a:off x="1251325" y="2727767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AutoNum type="arabicPeriod" startAt="4"/>
            </a:pPr>
            <a:r>
              <a:rPr b="0" i="0" lang="en" sz="1400" u="none" cap="none" strike="noStrike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Featurize Data</a:t>
            </a:r>
            <a:endParaRPr b="0" i="0" sz="1400" u="none" cap="none" strike="noStrike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57" name="Google Shape;457;g2d035497e22_0_29"/>
          <p:cNvSpPr/>
          <p:nvPr/>
        </p:nvSpPr>
        <p:spPr>
          <a:xfrm>
            <a:off x="1251325" y="3275629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 startAt="5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Model Building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58" name="Google Shape;458;g2d035497e22_0_29"/>
          <p:cNvSpPr/>
          <p:nvPr/>
        </p:nvSpPr>
        <p:spPr>
          <a:xfrm>
            <a:off x="1251325" y="3823479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 startAt="6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Evaluate and Compare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59" name="Google Shape;459;g2d035497e22_0_29"/>
          <p:cNvSpPr/>
          <p:nvPr/>
        </p:nvSpPr>
        <p:spPr>
          <a:xfrm>
            <a:off x="5505925" y="4313904"/>
            <a:ext cx="3099000" cy="366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Inter Tight"/>
              <a:buAutoNum type="arabicPeriod" startAt="7"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Present Results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460" name="Google Shape;460;g2d035497e22_0_29"/>
          <p:cNvCxnSpPr>
            <a:endCxn id="454" idx="0"/>
          </p:cNvCxnSpPr>
          <p:nvPr/>
        </p:nvCxnSpPr>
        <p:spPr>
          <a:xfrm>
            <a:off x="2800825" y="1451142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61" name="Google Shape;461;g2d035497e22_0_29"/>
          <p:cNvCxnSpPr>
            <a:endCxn id="455" idx="0"/>
          </p:cNvCxnSpPr>
          <p:nvPr/>
        </p:nvCxnSpPr>
        <p:spPr>
          <a:xfrm>
            <a:off x="2800825" y="1999017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62" name="Google Shape;462;g2d035497e22_0_29"/>
          <p:cNvCxnSpPr>
            <a:stCxn id="455" idx="2"/>
            <a:endCxn id="456" idx="0"/>
          </p:cNvCxnSpPr>
          <p:nvPr/>
        </p:nvCxnSpPr>
        <p:spPr>
          <a:xfrm>
            <a:off x="2800825" y="2546817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63" name="Google Shape;463;g2d035497e22_0_29"/>
          <p:cNvCxnSpPr>
            <a:endCxn id="457" idx="0"/>
          </p:cNvCxnSpPr>
          <p:nvPr/>
        </p:nvCxnSpPr>
        <p:spPr>
          <a:xfrm>
            <a:off x="2800825" y="3094729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64" name="Google Shape;464;g2d035497e22_0_29"/>
          <p:cNvCxnSpPr>
            <a:endCxn id="458" idx="0"/>
          </p:cNvCxnSpPr>
          <p:nvPr/>
        </p:nvCxnSpPr>
        <p:spPr>
          <a:xfrm>
            <a:off x="2800825" y="3642579"/>
            <a:ext cx="0" cy="1809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65" name="Google Shape;465;g2d035497e22_0_29"/>
          <p:cNvCxnSpPr>
            <a:endCxn id="453" idx="3"/>
          </p:cNvCxnSpPr>
          <p:nvPr/>
        </p:nvCxnSpPr>
        <p:spPr>
          <a:xfrm rot="-5400000">
            <a:off x="2980375" y="2636975"/>
            <a:ext cx="2739300" cy="600"/>
          </a:xfrm>
          <a:prstGeom prst="bentConnector4">
            <a:avLst>
              <a:gd fmla="val 280" name="adj1"/>
              <a:gd fmla="val 51104167" name="adj2"/>
            </a:avLst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66" name="Google Shape;466;g2d035497e22_0_29"/>
          <p:cNvCxnSpPr>
            <a:stCxn id="458" idx="2"/>
          </p:cNvCxnSpPr>
          <p:nvPr/>
        </p:nvCxnSpPr>
        <p:spPr>
          <a:xfrm flipH="1" rot="-5400000">
            <a:off x="4005325" y="2985879"/>
            <a:ext cx="296100" cy="2705100"/>
          </a:xfrm>
          <a:prstGeom prst="bentConnector2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67" name="Google Shape;467;g2d035497e22_0_29"/>
          <p:cNvSpPr txBox="1"/>
          <p:nvPr/>
        </p:nvSpPr>
        <p:spPr>
          <a:xfrm>
            <a:off x="4871625" y="2243200"/>
            <a:ext cx="33195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Repeat as needed: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7B7B7"/>
                </a:solidFill>
                <a:latin typeface="Inter Tight"/>
                <a:ea typeface="Inter Tight"/>
                <a:cs typeface="Inter Tight"/>
                <a:sym typeface="Inter Tight"/>
              </a:rPr>
              <a:t>Data Science is an iterative process</a:t>
            </a:r>
            <a:endParaRPr b="0" i="0" sz="1400" u="none" cap="none" strike="noStrike">
              <a:solidFill>
                <a:srgbClr val="B7B7B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cxnSp>
        <p:nvCxnSpPr>
          <p:cNvPr id="468" name="Google Shape;468;g2d035497e22_0_29"/>
          <p:cNvCxnSpPr/>
          <p:nvPr/>
        </p:nvCxnSpPr>
        <p:spPr>
          <a:xfrm>
            <a:off x="4350325" y="1815492"/>
            <a:ext cx="3174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469" name="Google Shape;469;g2d035497e22_0_29"/>
          <p:cNvCxnSpPr/>
          <p:nvPr/>
        </p:nvCxnSpPr>
        <p:spPr>
          <a:xfrm>
            <a:off x="4350325" y="2363367"/>
            <a:ext cx="3060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470" name="Google Shape;470;g2d035497e22_0_29"/>
          <p:cNvCxnSpPr/>
          <p:nvPr/>
        </p:nvCxnSpPr>
        <p:spPr>
          <a:xfrm>
            <a:off x="4350325" y="2911217"/>
            <a:ext cx="3174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471" name="Google Shape;471;g2d035497e22_0_29"/>
          <p:cNvCxnSpPr/>
          <p:nvPr/>
        </p:nvCxnSpPr>
        <p:spPr>
          <a:xfrm>
            <a:off x="4350325" y="3459079"/>
            <a:ext cx="317400" cy="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triangle"/>
            <a:tailEnd len="sm" w="sm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f816879a16_0_89"/>
          <p:cNvSpPr txBox="1"/>
          <p:nvPr>
            <p:ph type="title"/>
          </p:nvPr>
        </p:nvSpPr>
        <p:spPr>
          <a:xfrm>
            <a:off x="459600" y="442475"/>
            <a:ext cx="7239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What is Featurization?</a:t>
            </a:r>
            <a:endParaRPr/>
          </a:p>
        </p:txBody>
      </p:sp>
      <p:sp>
        <p:nvSpPr>
          <p:cNvPr id="477" name="Google Shape;477;g1f816879a16_0_89"/>
          <p:cNvSpPr txBox="1"/>
          <p:nvPr/>
        </p:nvSpPr>
        <p:spPr>
          <a:xfrm>
            <a:off x="380300" y="1146025"/>
            <a:ext cx="5273100" cy="3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Tightly coupled with model building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How do we go from raw data to predictions?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Different ML models expect different data types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Tabular (Matrix)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Sequences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Images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Graphs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Data formats &amp; shapes need to be </a:t>
            </a:r>
            <a:r>
              <a:rPr b="1" lang="en">
                <a:latin typeface="Inter Tight"/>
                <a:ea typeface="Inter Tight"/>
                <a:cs typeface="Inter Tight"/>
                <a:sym typeface="Inter Tight"/>
              </a:rPr>
              <a:t>consistent</a:t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We can’t expect to pass raw data directly into our model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 Tight"/>
              <a:buChar char="-"/>
            </a:pPr>
            <a:r>
              <a:rPr lang="en">
                <a:latin typeface="Inter Tight"/>
                <a:ea typeface="Inter Tight"/>
                <a:cs typeface="Inter Tight"/>
                <a:sym typeface="Inter Tight"/>
              </a:rPr>
              <a:t>Usually need to Encode our data into a numeric format</a:t>
            </a:r>
            <a:endParaRPr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78" name="Google Shape;478;g1f816879a16_0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400" y="2414500"/>
            <a:ext cx="2980850" cy="2302226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g1f816879a16_0_89"/>
          <p:cNvSpPr txBox="1"/>
          <p:nvPr/>
        </p:nvSpPr>
        <p:spPr>
          <a:xfrm>
            <a:off x="5126075" y="510913"/>
            <a:ext cx="39453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CGTATAACTGATCGGAACAGCGGTA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80" name="Google Shape;480;g1f816879a16_0_89"/>
          <p:cNvSpPr txBox="1"/>
          <p:nvPr/>
        </p:nvSpPr>
        <p:spPr>
          <a:xfrm>
            <a:off x="5392325" y="2282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/>
          </a:p>
        </p:txBody>
      </p:sp>
      <p:sp>
        <p:nvSpPr>
          <p:cNvPr id="481" name="Google Shape;481;g1f816879a16_0_89"/>
          <p:cNvSpPr txBox="1"/>
          <p:nvPr/>
        </p:nvSpPr>
        <p:spPr>
          <a:xfrm>
            <a:off x="7185650" y="2282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1200">
              <a:solidFill>
                <a:srgbClr val="CC0000"/>
              </a:solidFill>
            </a:endParaRPr>
          </a:p>
        </p:txBody>
      </p:sp>
      <p:sp>
        <p:nvSpPr>
          <p:cNvPr id="482" name="Google Shape;482;g1f816879a16_0_89"/>
          <p:cNvSpPr txBox="1"/>
          <p:nvPr/>
        </p:nvSpPr>
        <p:spPr>
          <a:xfrm>
            <a:off x="5245475" y="1538625"/>
            <a:ext cx="361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1800">
              <a:solidFill>
                <a:srgbClr val="F1C23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83" name="Google Shape;483;g1f816879a16_0_89"/>
          <p:cNvSpPr txBox="1"/>
          <p:nvPr/>
        </p:nvSpPr>
        <p:spPr>
          <a:xfrm>
            <a:off x="5114175" y="1073913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/>
          </a:p>
        </p:txBody>
      </p:sp>
      <p:sp>
        <p:nvSpPr>
          <p:cNvPr id="484" name="Google Shape;484;g1f816879a16_0_89"/>
          <p:cNvSpPr txBox="1"/>
          <p:nvPr/>
        </p:nvSpPr>
        <p:spPr>
          <a:xfrm>
            <a:off x="6796425" y="10739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+"/>
            </a:pP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AA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F1C23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b="1" lang="en" sz="1800">
                <a:solidFill>
                  <a:srgbClr val="6AA84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="1" lang="en" sz="1800">
                <a:solidFill>
                  <a:srgbClr val="3C78D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GG</a:t>
            </a:r>
            <a:r>
              <a:rPr b="1" lang="en" sz="1800">
                <a:solidFill>
                  <a:srgbClr val="CC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sz="1200">
              <a:solidFill>
                <a:srgbClr val="CC0000"/>
              </a:solidFill>
            </a:endParaRPr>
          </a:p>
        </p:txBody>
      </p:sp>
      <p:sp>
        <p:nvSpPr>
          <p:cNvPr id="485" name="Google Shape;485;g1f816879a16_0_89"/>
          <p:cNvSpPr txBox="1"/>
          <p:nvPr/>
        </p:nvSpPr>
        <p:spPr>
          <a:xfrm>
            <a:off x="6004525" y="2129900"/>
            <a:ext cx="2742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Inter Tight"/>
                <a:ea typeface="Inter Tight"/>
                <a:cs typeface="Inter Tight"/>
                <a:sym typeface="Inter Tight"/>
              </a:rPr>
              <a:t>Cifar10 - Common ML Image Dataset</a:t>
            </a:r>
            <a:endParaRPr sz="12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486" name="Google Shape;486;g1f816879a16_0_89"/>
          <p:cNvSpPr txBox="1"/>
          <p:nvPr/>
        </p:nvSpPr>
        <p:spPr>
          <a:xfrm>
            <a:off x="5891650" y="0"/>
            <a:ext cx="27426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Inter Tight"/>
                <a:ea typeface="Inter Tight"/>
                <a:cs typeface="Inter Tight"/>
                <a:sym typeface="Inter Tight"/>
              </a:rPr>
              <a:t>Gene Alignment to Sequence Input</a:t>
            </a:r>
            <a:endParaRPr sz="1200"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5FF"/>
        </a:solid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d035497e22_0_68"/>
          <p:cNvSpPr txBox="1"/>
          <p:nvPr/>
        </p:nvSpPr>
        <p:spPr>
          <a:xfrm>
            <a:off x="459600" y="505900"/>
            <a:ext cx="6210300" cy="18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b="1" lang="en" sz="75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Model Options</a:t>
            </a:r>
            <a:endParaRPr b="1" i="0" sz="7500" u="none" cap="none" strike="noStrike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92" name="Google Shape;492;g2d035497e22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3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3FF15707724F49A972C13B33FAAA8B" ma:contentTypeVersion="37" ma:contentTypeDescription="Create a new document." ma:contentTypeScope="" ma:versionID="0d6da3a96eaa39d46166618daaa295aa">
  <xsd:schema xmlns:xsd="http://www.w3.org/2001/XMLSchema" xmlns:xs="http://www.w3.org/2001/XMLSchema" xmlns:p="http://schemas.microsoft.com/office/2006/metadata/properties" xmlns:ns2="a1200294-7566-47bd-bcc6-0c4e5d371f43" xmlns:ns3="babfc5af-ba08-4223-8118-2e61d2979772" targetNamespace="http://schemas.microsoft.com/office/2006/metadata/properties" ma:root="true" ma:fieldsID="04dea3cd8ac799b83681f5649b523f8d" ns2:_="" ns3:_="">
    <xsd:import namespace="a1200294-7566-47bd-bcc6-0c4e5d371f43"/>
    <xsd:import namespace="babfc5af-ba08-4223-8118-2e61d2979772"/>
    <xsd:element name="properties">
      <xsd:complexType>
        <xsd:sequence>
          <xsd:element name="documentManagement">
            <xsd:complexType>
              <xsd:all>
                <xsd:element ref="ns2:Employee" minOccurs="0"/>
                <xsd:element ref="ns2:PostingDat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2:SessionNo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200294-7566-47bd-bcc6-0c4e5d371f43" elementFormDefault="qualified">
    <xsd:import namespace="http://schemas.microsoft.com/office/2006/documentManagement/types"/>
    <xsd:import namespace="http://schemas.microsoft.com/office/infopath/2007/PartnerControls"/>
    <xsd:element name="Employee" ma:index="1" nillable="true" ma:displayName="Employee" ma:format="Dropdown" ma:list="UserInfo" ma:SharePointGroup="0" ma:internalName="Employe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PostingDate" ma:index="2" nillable="true" ma:displayName="Posting Date" ma:format="DateOnly" ma:internalName="PostingDate" ma:readOnly="false">
      <xsd:simpleType>
        <xsd:restriction base="dms:DateTime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hidden="true" ma:internalName="MediaServiceKeyPoints" ma:readOnly="true">
      <xsd:simpleType>
        <xsd:restriction base="dms:Note"/>
      </xsd:simpleType>
    </xsd:element>
    <xsd:element name="MediaServiceAutoTags" ma:index="14" nillable="true" ma:displayName="Tags" ma:hidden="true" ma:internalName="MediaServiceAutoTags" ma:readOnly="true">
      <xsd:simpleType>
        <xsd:restriction base="dms:Text"/>
      </xsd:simpleType>
    </xsd:element>
    <xsd:element name="MediaServiceOCR" ma:index="15" nillable="true" ma:displayName="Extracted Text" ma:hidden="true" ma:internalName="MediaServiceOCR" ma:readOnly="true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cc01bbee-216c-4cdf-bb0c-f637e50b3b6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6" nillable="true" ma:displayName="Location" ma:indexed="true" ma:internalName="MediaServiceLocation" ma:readOnly="true">
      <xsd:simpleType>
        <xsd:restriction base="dms:Text"/>
      </xsd:simpleType>
    </xsd:element>
    <xsd:element name="SessionNo" ma:index="27" nillable="true" ma:displayName="Order" ma:decimals="0" ma:default="1" ma:format="Dropdown" ma:internalName="SessionNo" ma:percentage="FALSE">
      <xsd:simpleType>
        <xsd:restriction base="dms:Number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fc5af-ba08-4223-8118-2e61d297977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hidden="true" ma:internalName="SharedWithDetails" ma:readOnly="true">
      <xsd:simpleType>
        <xsd:restriction base="dms:Note"/>
      </xsd:simpleType>
    </xsd:element>
    <xsd:element name="TaxCatchAll" ma:index="22" nillable="true" ma:displayName="Taxonomy Catch All Column" ma:hidden="true" ma:list="{30907219-2b16-4918-aa31-a6d15e45b1a4}" ma:internalName="TaxCatchAll" ma:readOnly="false" ma:showField="CatchAllData" ma:web="babfc5af-ba08-4223-8118-2e61d297977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ostingDate xmlns="a1200294-7566-47bd-bcc6-0c4e5d371f43" xsi:nil="true"/>
    <lcf76f155ced4ddcb4097134ff3c332f xmlns="a1200294-7566-47bd-bcc6-0c4e5d371f43">
      <Terms xmlns="http://schemas.microsoft.com/office/infopath/2007/PartnerControls"/>
    </lcf76f155ced4ddcb4097134ff3c332f>
    <TaxCatchAll xmlns="babfc5af-ba08-4223-8118-2e61d2979772" xsi:nil="true"/>
    <SessionNo xmlns="a1200294-7566-47bd-bcc6-0c4e5d371f43">1</SessionNo>
    <Employee xmlns="a1200294-7566-47bd-bcc6-0c4e5d371f43">
      <UserInfo>
        <DisplayName/>
        <AccountId xsi:nil="true"/>
        <AccountType/>
      </UserInfo>
    </Employee>
  </documentManagement>
</p:properties>
</file>

<file path=customXml/itemProps1.xml><?xml version="1.0" encoding="utf-8"?>
<ds:datastoreItem xmlns:ds="http://schemas.openxmlformats.org/officeDocument/2006/customXml" ds:itemID="{94387F16-7099-40AA-9497-3F7B057C88FB}"/>
</file>

<file path=customXml/itemProps2.xml><?xml version="1.0" encoding="utf-8"?>
<ds:datastoreItem xmlns:ds="http://schemas.openxmlformats.org/officeDocument/2006/customXml" ds:itemID="{71C269D4-7AEF-48E4-8257-7BCEE0D62AB4}"/>
</file>

<file path=customXml/itemProps3.xml><?xml version="1.0" encoding="utf-8"?>
<ds:datastoreItem xmlns:ds="http://schemas.openxmlformats.org/officeDocument/2006/customXml" ds:itemID="{511FA316-B52B-45BA-8394-F4E7FBF30186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0x010100AF3FF15707724F49A972C13B33FAAA8B</vt:lpwstr>
  </property>
  <property fmtid="{D5CDD505-2E9C-101B-9397-08002B2CF9AE}" pid="3" name="MediaServiceImageTags">
    <vt:lpwstr/>
  </property>
</Properties>
</file>